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89" r:id="rId3"/>
    <p:sldId id="378" r:id="rId4"/>
    <p:sldId id="283"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3" r:id="rId18"/>
    <p:sldId id="412" r:id="rId19"/>
    <p:sldId id="414" r:id="rId20"/>
    <p:sldId id="415" r:id="rId21"/>
    <p:sldId id="448" r:id="rId22"/>
    <p:sldId id="416" r:id="rId23"/>
    <p:sldId id="417" r:id="rId24"/>
    <p:sldId id="418" r:id="rId25"/>
    <p:sldId id="419" r:id="rId26"/>
    <p:sldId id="453" r:id="rId27"/>
    <p:sldId id="420" r:id="rId28"/>
    <p:sldId id="450" r:id="rId29"/>
    <p:sldId id="449" r:id="rId30"/>
    <p:sldId id="451" r:id="rId31"/>
    <p:sldId id="452" r:id="rId32"/>
    <p:sldId id="421" r:id="rId33"/>
    <p:sldId id="422" r:id="rId34"/>
    <p:sldId id="423" r:id="rId35"/>
    <p:sldId id="424" r:id="rId36"/>
    <p:sldId id="454" r:id="rId37"/>
    <p:sldId id="425" r:id="rId38"/>
    <p:sldId id="426" r:id="rId39"/>
    <p:sldId id="427" r:id="rId40"/>
    <p:sldId id="473" r:id="rId41"/>
    <p:sldId id="428" r:id="rId42"/>
    <p:sldId id="456" r:id="rId43"/>
    <p:sldId id="429" r:id="rId44"/>
    <p:sldId id="455" r:id="rId45"/>
    <p:sldId id="457" r:id="rId46"/>
    <p:sldId id="430" r:id="rId47"/>
    <p:sldId id="431" r:id="rId48"/>
    <p:sldId id="475" r:id="rId49"/>
    <p:sldId id="432" r:id="rId50"/>
    <p:sldId id="474" r:id="rId51"/>
    <p:sldId id="433" r:id="rId52"/>
    <p:sldId id="434" r:id="rId53"/>
    <p:sldId id="435" r:id="rId54"/>
    <p:sldId id="436" r:id="rId55"/>
    <p:sldId id="437" r:id="rId56"/>
    <p:sldId id="438" r:id="rId57"/>
    <p:sldId id="439" r:id="rId58"/>
    <p:sldId id="440" r:id="rId59"/>
    <p:sldId id="441" r:id="rId60"/>
    <p:sldId id="459" r:id="rId61"/>
    <p:sldId id="460" r:id="rId62"/>
    <p:sldId id="458" r:id="rId63"/>
    <p:sldId id="443" r:id="rId64"/>
    <p:sldId id="444" r:id="rId65"/>
    <p:sldId id="445" r:id="rId66"/>
    <p:sldId id="446" r:id="rId67"/>
    <p:sldId id="447" r:id="rId68"/>
    <p:sldId id="260" r:id="rId6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 id="289"/>
            <p14:sldId id="378"/>
            <p14:sldId id="283"/>
            <p14:sldId id="400"/>
            <p14:sldId id="401"/>
            <p14:sldId id="402"/>
            <p14:sldId id="403"/>
            <p14:sldId id="404"/>
            <p14:sldId id="405"/>
            <p14:sldId id="406"/>
            <p14:sldId id="407"/>
            <p14:sldId id="408"/>
            <p14:sldId id="409"/>
            <p14:sldId id="410"/>
            <p14:sldId id="411"/>
            <p14:sldId id="413"/>
            <p14:sldId id="412"/>
            <p14:sldId id="414"/>
            <p14:sldId id="415"/>
            <p14:sldId id="448"/>
            <p14:sldId id="416"/>
            <p14:sldId id="417"/>
            <p14:sldId id="418"/>
            <p14:sldId id="419"/>
            <p14:sldId id="453"/>
            <p14:sldId id="420"/>
            <p14:sldId id="450"/>
            <p14:sldId id="449"/>
            <p14:sldId id="451"/>
            <p14:sldId id="452"/>
            <p14:sldId id="421"/>
            <p14:sldId id="422"/>
            <p14:sldId id="423"/>
            <p14:sldId id="424"/>
            <p14:sldId id="454"/>
            <p14:sldId id="425"/>
            <p14:sldId id="426"/>
            <p14:sldId id="427"/>
            <p14:sldId id="473"/>
            <p14:sldId id="428"/>
            <p14:sldId id="456"/>
            <p14:sldId id="429"/>
            <p14:sldId id="455"/>
            <p14:sldId id="457"/>
            <p14:sldId id="430"/>
            <p14:sldId id="431"/>
            <p14:sldId id="475"/>
            <p14:sldId id="432"/>
            <p14:sldId id="474"/>
            <p14:sldId id="433"/>
            <p14:sldId id="434"/>
            <p14:sldId id="435"/>
            <p14:sldId id="436"/>
            <p14:sldId id="437"/>
            <p14:sldId id="438"/>
            <p14:sldId id="439"/>
            <p14:sldId id="440"/>
            <p14:sldId id="441"/>
            <p14:sldId id="459"/>
            <p14:sldId id="460"/>
            <p14:sldId id="458"/>
            <p14:sldId id="443"/>
            <p14:sldId id="444"/>
            <p14:sldId id="445"/>
            <p14:sldId id="446"/>
            <p14:sldId id="447"/>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F5F5F5"/>
    <a:srgbClr val="D24726"/>
    <a:srgbClr val="404040"/>
    <a:srgbClr val="FF9B45"/>
    <a:srgbClr val="DD462F"/>
    <a:srgbClr val="F8CFB6"/>
    <a:srgbClr val="F8CAB6"/>
    <a:srgbClr val="92392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1" autoAdjust="0"/>
    <p:restoredTop sz="94214" autoAdjust="0"/>
  </p:normalViewPr>
  <p:slideViewPr>
    <p:cSldViewPr snapToGrid="0">
      <p:cViewPr varScale="1">
        <p:scale>
          <a:sx n="84" d="100"/>
          <a:sy n="84" d="100"/>
        </p:scale>
        <p:origin x="6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09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CB5363-1257-42F6-9FA1-78D9A6383C5B}" type="datetime2">
              <a:rPr lang="zh-CN" altLang="en-US" smtClean="0">
                <a:latin typeface="微软雅黑" panose="020B0503020204020204" pitchFamily="34" charset="-122"/>
                <a:ea typeface="微软雅黑" panose="020B0503020204020204" pitchFamily="34" charset="-122"/>
              </a:rPr>
              <a:t>2020年10月27日</a:t>
            </a:fld>
            <a:endParaRPr 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smtClean="0">
                <a:latin typeface="微软雅黑" panose="020B0503020204020204" pitchFamily="34" charset="-122"/>
                <a:ea typeface="微软雅黑" panose="020B0503020204020204" pitchFamily="34" charset="-122"/>
              </a:rPr>
              <a:t>‹#›</a:t>
            </a:fld>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0717CCD-7153-4CFA-8FE4-043AE2A91A48}" type="datetime2">
              <a:rPr lang="zh-CN" altLang="en-US" smtClean="0"/>
              <a:pPr/>
              <a:t>2020年10月27日</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DF61EA0F-A667-4B49-8422-0062BC55E249}" type="slidenum">
              <a:rPr lang="en-US" altLang="zh-CN" smtClean="0"/>
              <a:t>1</a:t>
            </a:fld>
            <a:endParaRPr lang="zh-CN" alt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长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ndParaRPr>
          </a:p>
        </p:txBody>
      </p:sp>
      <p:sp>
        <p:nvSpPr>
          <p:cNvPr id="2" name="标题 1"/>
          <p:cNvSpPr>
            <a:spLocks noGrp="1"/>
          </p:cNvSpPr>
          <p:nvPr>
            <p:ph type="title"/>
          </p:nvPr>
        </p:nvSpPr>
        <p:spPr/>
        <p:txBody>
          <a:bodyPr rtlCol="0"/>
          <a:lstStyle/>
          <a:p>
            <a:pPr rtl="0"/>
            <a:r>
              <a:rPr lang="zh-CN" altLang="en-US"/>
              <a:t>单击此处编辑母版标题样式</a:t>
            </a:r>
            <a:endParaRPr lang="zh-cn"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12" name="直接连接符​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3" name="内容占位符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2pPr>
            <a:lvl3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3pPr>
            <a:lvl4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4pPr>
            <a:lvl5pPr>
              <a:defRPr lang="en-US" sz="12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
        <p:nvSpPr>
          <p:cNvPr id="6"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B6646B47-A73D-4F6F-AD82-C99F4E62F746}" type="datetime2">
              <a:rPr lang="zh-CN" altLang="en-US" smtClean="0"/>
              <a:t>2020年10月27日</a:t>
            </a:fld>
            <a:endParaRPr lang="en-US" dirty="0"/>
          </a:p>
        </p:txBody>
      </p:sp>
      <p:sp>
        <p:nvSpPr>
          <p:cNvPr id="7"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8" name="幻灯片编号占位符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smtClean="0"/>
              <a:pPr/>
              <a:t>‹#›</a:t>
            </a:fld>
            <a:endParaRPr lang="en-US" dirty="0"/>
          </a:p>
        </p:txBody>
      </p:sp>
      <p:pic>
        <p:nvPicPr>
          <p:cNvPr id="9" name="图片 8">
            <a:extLst>
              <a:ext uri="{FF2B5EF4-FFF2-40B4-BE49-F238E27FC236}">
                <a16:creationId xmlns:a16="http://schemas.microsoft.com/office/drawing/2014/main" id="{FF5A1F53-FC53-4164-9435-E4C6ED91D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9532" y="448056"/>
            <a:ext cx="2558034" cy="558591"/>
          </a:xfrm>
          <a:prstGeom prst="rect">
            <a:avLst/>
          </a:prstGeom>
        </p:spPr>
      </p:pic>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长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521208" y="1536192"/>
            <a:ext cx="6876288" cy="640080"/>
          </a:xfrm>
        </p:spPr>
        <p:txBody>
          <a:bodyPr rtlCol="0">
            <a:normAutofit/>
          </a:bodyPr>
          <a:lstStyle>
            <a:lvl1pPr>
              <a:defRPr sz="3600">
                <a:solidFill>
                  <a:schemeClr val="bg1"/>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7" name="内容占位符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dirty="0" smtClean="0">
                <a:solidFill>
                  <a:schemeClr val="tx1">
                    <a:lumMod val="75000"/>
                    <a:lumOff val="25000"/>
                  </a:schemeClr>
                </a:solidFill>
                <a:ea typeface="微软雅黑" panose="020B0503020204020204" pitchFamily="34" charset="-122"/>
              </a:defRPr>
            </a:lvl2pPr>
            <a:lvl3pPr>
              <a:defRPr lang="en-US" sz="1200" dirty="0" smtClean="0">
                <a:solidFill>
                  <a:schemeClr val="tx1">
                    <a:lumMod val="75000"/>
                    <a:lumOff val="25000"/>
                  </a:schemeClr>
                </a:solidFill>
                <a:ea typeface="微软雅黑" panose="020B0503020204020204" pitchFamily="34" charset="-122"/>
              </a:defRPr>
            </a:lvl3pPr>
            <a:lvl4pPr>
              <a:defRPr lang="en-US" sz="1200" dirty="0" smtClean="0">
                <a:solidFill>
                  <a:schemeClr val="tx1">
                    <a:lumMod val="75000"/>
                    <a:lumOff val="25000"/>
                  </a:schemeClr>
                </a:solidFill>
                <a:ea typeface="微软雅黑" panose="020B0503020204020204" pitchFamily="34" charset="-122"/>
              </a:defRPr>
            </a:lvl4pPr>
            <a:lvl5pPr>
              <a:defRPr lang="en-US" sz="1200" dirty="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5C555-A74C-4A86-BA45-4231926F6FA1}"/>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35FCC01C-2BCC-4B22-9F5F-9140B2CA2BB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0631DE41-8131-42AF-99F9-4FB27D91F8DC}"/>
              </a:ext>
            </a:extLst>
          </p:cNvPr>
          <p:cNvSpPr>
            <a:spLocks noGrp="1"/>
          </p:cNvSpPr>
          <p:nvPr>
            <p:ph type="dt" sz="half" idx="10"/>
          </p:nvPr>
        </p:nvSpPr>
        <p:spPr/>
        <p:txBody>
          <a:bodyPr/>
          <a:lstStyle>
            <a:lvl1pPr>
              <a:defRPr/>
            </a:lvl1pPr>
          </a:lstStyle>
          <a:p>
            <a:fld id="{D45EA84B-F06D-4FA0-A251-E510FF217226}" type="datetime1">
              <a:rPr lang="zh-CN" altLang="en-US"/>
              <a:pPr/>
              <a:t>2020/10/27</a:t>
            </a:fld>
            <a:endParaRPr lang="en-US" altLang="ko-KR"/>
          </a:p>
        </p:txBody>
      </p:sp>
      <p:sp>
        <p:nvSpPr>
          <p:cNvPr id="5" name="页脚占位符 4">
            <a:extLst>
              <a:ext uri="{FF2B5EF4-FFF2-40B4-BE49-F238E27FC236}">
                <a16:creationId xmlns:a16="http://schemas.microsoft.com/office/drawing/2014/main" id="{10C952B1-B3C6-47A0-9EB4-6F95F040EC3B}"/>
              </a:ext>
            </a:extLst>
          </p:cNvPr>
          <p:cNvSpPr>
            <a:spLocks noGrp="1"/>
          </p:cNvSpPr>
          <p:nvPr>
            <p:ph type="ftr" sz="quarter" idx="11"/>
          </p:nvPr>
        </p:nvSpPr>
        <p:spPr/>
        <p:txBody>
          <a:bodyPr/>
          <a:lstStyle>
            <a:lvl1pPr>
              <a:defRPr/>
            </a:lvl1pPr>
          </a:lstStyle>
          <a:p>
            <a:r>
              <a:rPr lang="en-US" altLang="zh-CN"/>
              <a:t>语言文学学院</a:t>
            </a:r>
          </a:p>
        </p:txBody>
      </p:sp>
      <p:sp>
        <p:nvSpPr>
          <p:cNvPr id="6" name="灯片编号占位符 5">
            <a:extLst>
              <a:ext uri="{FF2B5EF4-FFF2-40B4-BE49-F238E27FC236}">
                <a16:creationId xmlns:a16="http://schemas.microsoft.com/office/drawing/2014/main" id="{651359E0-8F01-49ED-ABF1-EFD3AA0B72C2}"/>
              </a:ext>
            </a:extLst>
          </p:cNvPr>
          <p:cNvSpPr>
            <a:spLocks noGrp="1"/>
          </p:cNvSpPr>
          <p:nvPr>
            <p:ph type="sldNum" sz="quarter" idx="12"/>
          </p:nvPr>
        </p:nvSpPr>
        <p:spPr/>
        <p:txBody>
          <a:bodyPr/>
          <a:lstStyle>
            <a:lvl1pPr>
              <a:defRPr/>
            </a:lvl1pPr>
          </a:lstStyle>
          <a:p>
            <a:fld id="{F5D1425F-E07C-47D4-9A0F-C561871E9F2D}" type="slidenum">
              <a:rPr lang="en-US" altLang="ko-KR"/>
              <a:pPr/>
              <a:t>‹#›</a:t>
            </a:fld>
            <a:endParaRPr lang="en-US" altLang="ko-KR"/>
          </a:p>
        </p:txBody>
      </p:sp>
    </p:spTree>
    <p:extLst>
      <p:ext uri="{BB962C8B-B14F-4D97-AF65-F5344CB8AC3E}">
        <p14:creationId xmlns:p14="http://schemas.microsoft.com/office/powerpoint/2010/main" val="331778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zh-CN" altLang="en-US" noProof="0" dirty="0"/>
              <a:t>编辑母版文本样式</a:t>
            </a:r>
          </a:p>
          <a:p>
            <a:pPr marL="228600" lvl="0"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第二级</a:t>
            </a:r>
          </a:p>
          <a:p>
            <a:pPr marL="685800" lvl="1"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第三级</a:t>
            </a:r>
          </a:p>
          <a:p>
            <a:pPr marL="1143000" lvl="2" indent="-228600" algn="l" defTabSz="914400" rtl="0" eaLnBrk="1" latinLnBrk="0" hangingPunct="1">
              <a:lnSpc>
                <a:spcPct val="90000"/>
              </a:lnSpc>
              <a:spcBef>
                <a:spcPct val="30000"/>
              </a:spcBef>
              <a:buFont typeface="Arial" panose="020B0604020202020204" pitchFamily="34" charset="0"/>
              <a:buChar char="•"/>
            </a:pPr>
            <a:r>
              <a:rPr lang="zh-CN" altLang="en-US" noProof="0" dirty="0"/>
              <a:t>第四级</a:t>
            </a:r>
          </a:p>
          <a:p>
            <a:pPr marL="1600200" lvl="3"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第五级</a:t>
            </a:r>
          </a:p>
        </p:txBody>
      </p:sp>
      <p:sp>
        <p:nvSpPr>
          <p:cNvPr id="4"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A0CFC2C-DA54-4396-A846-1816F2961B91}" type="datetime2">
              <a:rPr lang="zh-CN" altLang="en-US" smtClean="0"/>
              <a:t>2020年10月27日</a:t>
            </a:fld>
            <a:endParaRPr lang="en-US" dirty="0"/>
          </a:p>
        </p:txBody>
      </p:sp>
      <p:sp>
        <p:nvSpPr>
          <p:cNvPr id="5"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altLang="zh-CN" noProof="0" smtClean="0"/>
              <a:pPr/>
              <a:t>‹#›</a:t>
            </a:fld>
            <a:endParaRPr lang="zh-CN" altLang="en-US" noProof="0" dirty="0"/>
          </a:p>
        </p:txBody>
      </p:sp>
      <p:cxnSp>
        <p:nvCxnSpPr>
          <p:cNvPr id="8" name="直接连接符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C1AFD6B4-4F15-453D-96D2-AB2580133A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9532" y="448056"/>
            <a:ext cx="2558034" cy="558591"/>
          </a:xfrm>
          <a:prstGeom prst="rect">
            <a:avLst/>
          </a:prstGeom>
        </p:spPr>
      </p:pic>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64324"/>
            <a:ext cx="10515600" cy="2387600"/>
          </a:xfrm>
        </p:spPr>
        <p:txBody>
          <a:bodyPr rtlCol="0" anchor="ctr" anchorCtr="0">
            <a:normAutofit/>
          </a:bodyPr>
          <a:lstStyle/>
          <a:p>
            <a:pPr rtl="0"/>
            <a:r>
              <a:rPr lang="en-US" altLang="zh-CN" sz="4800" dirty="0">
                <a:solidFill>
                  <a:schemeClr val="bg1"/>
                </a:solidFill>
              </a:rPr>
              <a:t>ITP - Chapter 6</a:t>
            </a:r>
            <a:endParaRPr lang="zh-cn" sz="4800" dirty="0">
              <a:solidFill>
                <a:schemeClr val="bg1"/>
              </a:solidFill>
            </a:endParaRPr>
          </a:p>
        </p:txBody>
      </p:sp>
      <p:sp>
        <p:nvSpPr>
          <p:cNvPr id="3" name="副标题 2"/>
          <p:cNvSpPr>
            <a:spLocks noGrp="1"/>
          </p:cNvSpPr>
          <p:nvPr>
            <p:ph type="subTitle" idx="4294967295"/>
          </p:nvPr>
        </p:nvSpPr>
        <p:spPr>
          <a:xfrm>
            <a:off x="855620" y="2933105"/>
            <a:ext cx="9582736" cy="1309711"/>
          </a:xfrm>
        </p:spPr>
        <p:txBody>
          <a:bodyPr rtlCol="0">
            <a:normAutofit fontScale="92500" lnSpcReduction="10000"/>
          </a:bodyPr>
          <a:lstStyle/>
          <a:p>
            <a:r>
              <a:rPr lang="en-US" altLang="zh-CN" sz="2400" dirty="0">
                <a:solidFill>
                  <a:schemeClr val="bg1"/>
                </a:solidFill>
              </a:rPr>
              <a:t>International Payment</a:t>
            </a:r>
          </a:p>
          <a:p>
            <a:r>
              <a:rPr lang="en-US" altLang="zh-CN" sz="2400" dirty="0">
                <a:solidFill>
                  <a:schemeClr val="bg1"/>
                </a:solidFill>
              </a:rPr>
              <a:t>Page 88-117 </a:t>
            </a:r>
            <a:endParaRPr lang="zh-cn" sz="2400" dirty="0">
              <a:solidFill>
                <a:schemeClr val="bg1"/>
              </a:solidFill>
            </a:endParaRPr>
          </a:p>
        </p:txBody>
      </p:sp>
      <p:pic>
        <p:nvPicPr>
          <p:cNvPr id="4" name="图片 3" descr="PowerPoint 徽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
        <p:nvSpPr>
          <p:cNvPr id="9" name="副标题 2">
            <a:extLst>
              <a:ext uri="{FF2B5EF4-FFF2-40B4-BE49-F238E27FC236}">
                <a16:creationId xmlns:a16="http://schemas.microsoft.com/office/drawing/2014/main" id="{375D19EA-B434-4C8A-A905-3EAB1F47FB66}"/>
              </a:ext>
            </a:extLst>
          </p:cNvPr>
          <p:cNvSpPr txBox="1">
            <a:spLocks/>
          </p:cNvSpPr>
          <p:nvPr/>
        </p:nvSpPr>
        <p:spPr>
          <a:xfrm>
            <a:off x="9592056" y="342025"/>
            <a:ext cx="2105124" cy="113779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r>
              <a:rPr lang="zh-CN" altLang="en-US" sz="2400" dirty="0">
                <a:solidFill>
                  <a:schemeClr val="bg1"/>
                </a:solidFill>
                <a:latin typeface="华文新魏" panose="02010800040101010101" pitchFamily="2" charset="-122"/>
                <a:ea typeface="华文新魏" panose="02010800040101010101" pitchFamily="2" charset="-122"/>
              </a:rPr>
              <a:t>西南林业大学</a:t>
            </a:r>
            <a:endParaRPr lang="en-US" altLang="zh-CN" sz="2400" dirty="0">
              <a:solidFill>
                <a:schemeClr val="bg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payer instructs his bank or other institutions to have a payment made to the payee. Four parties are involved in the remittance process: the remitter, the payee, the remitting bank and the paying bank. </a:t>
            </a:r>
          </a:p>
        </p:txBody>
      </p:sp>
    </p:spTree>
    <p:extLst>
      <p:ext uri="{BB962C8B-B14F-4D97-AF65-F5344CB8AC3E}">
        <p14:creationId xmlns:p14="http://schemas.microsoft.com/office/powerpoint/2010/main" val="145634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pic>
        <p:nvPicPr>
          <p:cNvPr id="5" name="图片 4">
            <a:extLst>
              <a:ext uri="{FF2B5EF4-FFF2-40B4-BE49-F238E27FC236}">
                <a16:creationId xmlns:a16="http://schemas.microsoft.com/office/drawing/2014/main" id="{CEA16D96-3D1B-43DD-A215-B330AF68B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840" y="1783715"/>
            <a:ext cx="7004685" cy="4494532"/>
          </a:xfrm>
          <a:prstGeom prst="rect">
            <a:avLst/>
          </a:prstGeom>
        </p:spPr>
      </p:pic>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4030390" cy="13023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p:txBody>
      </p:sp>
      <p:pic>
        <p:nvPicPr>
          <p:cNvPr id="7" name="图片 6">
            <a:extLst>
              <a:ext uri="{FF2B5EF4-FFF2-40B4-BE49-F238E27FC236}">
                <a16:creationId xmlns:a16="http://schemas.microsoft.com/office/drawing/2014/main" id="{C79B6082-D98C-490E-927A-03764C3BD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979" y="3697236"/>
            <a:ext cx="1386841" cy="735026"/>
          </a:xfrm>
          <a:prstGeom prst="rect">
            <a:avLst/>
          </a:prstGeom>
        </p:spPr>
      </p:pic>
      <p:sp>
        <p:nvSpPr>
          <p:cNvPr id="8" name="文本框 7">
            <a:extLst>
              <a:ext uri="{FF2B5EF4-FFF2-40B4-BE49-F238E27FC236}">
                <a16:creationId xmlns:a16="http://schemas.microsoft.com/office/drawing/2014/main" id="{50DC682D-54DC-4F46-A584-7C48A2C9B730}"/>
              </a:ext>
            </a:extLst>
          </p:cNvPr>
          <p:cNvSpPr txBox="1"/>
          <p:nvPr/>
        </p:nvSpPr>
        <p:spPr>
          <a:xfrm>
            <a:off x="7299960" y="2573104"/>
            <a:ext cx="1249680" cy="253916"/>
          </a:xfrm>
          <a:prstGeom prst="rect">
            <a:avLst/>
          </a:prstGeom>
          <a:noFill/>
        </p:spPr>
        <p:txBody>
          <a:bodyPr wrap="square" rtlCol="0">
            <a:spAutoFit/>
          </a:bodyPr>
          <a:lstStyle/>
          <a:p>
            <a:r>
              <a:rPr lang="en-US" altLang="zh-CN" sz="1050" dirty="0"/>
              <a:t>Sales Contract</a:t>
            </a:r>
            <a:endParaRPr lang="zh-CN" altLang="en-US" sz="1050" dirty="0"/>
          </a:p>
        </p:txBody>
      </p:sp>
      <p:sp>
        <p:nvSpPr>
          <p:cNvPr id="9" name="文本框 8">
            <a:extLst>
              <a:ext uri="{FF2B5EF4-FFF2-40B4-BE49-F238E27FC236}">
                <a16:creationId xmlns:a16="http://schemas.microsoft.com/office/drawing/2014/main" id="{402A0644-96EC-4867-BC05-C33947821791}"/>
              </a:ext>
            </a:extLst>
          </p:cNvPr>
          <p:cNvSpPr txBox="1"/>
          <p:nvPr/>
        </p:nvSpPr>
        <p:spPr>
          <a:xfrm>
            <a:off x="6019800" y="1609534"/>
            <a:ext cx="1249680" cy="253916"/>
          </a:xfrm>
          <a:prstGeom prst="rect">
            <a:avLst/>
          </a:prstGeom>
          <a:noFill/>
        </p:spPr>
        <p:txBody>
          <a:bodyPr wrap="square" rtlCol="0">
            <a:spAutoFit/>
          </a:bodyPr>
          <a:lstStyle/>
          <a:p>
            <a:pPr algn="ctr"/>
            <a:r>
              <a:rPr lang="en-US" altLang="zh-CN" sz="1050" dirty="0"/>
              <a:t>Payee</a:t>
            </a:r>
            <a:endParaRPr lang="zh-CN" altLang="en-US" sz="1050" dirty="0"/>
          </a:p>
        </p:txBody>
      </p:sp>
      <p:sp>
        <p:nvSpPr>
          <p:cNvPr id="10" name="文本框 9">
            <a:extLst>
              <a:ext uri="{FF2B5EF4-FFF2-40B4-BE49-F238E27FC236}">
                <a16:creationId xmlns:a16="http://schemas.microsoft.com/office/drawing/2014/main" id="{76005817-E56C-4A19-948F-B0D777ACE323}"/>
              </a:ext>
            </a:extLst>
          </p:cNvPr>
          <p:cNvSpPr txBox="1"/>
          <p:nvPr/>
        </p:nvSpPr>
        <p:spPr>
          <a:xfrm>
            <a:off x="4884420" y="5404294"/>
            <a:ext cx="1249680" cy="253916"/>
          </a:xfrm>
          <a:prstGeom prst="rect">
            <a:avLst/>
          </a:prstGeom>
          <a:noFill/>
        </p:spPr>
        <p:txBody>
          <a:bodyPr wrap="square" rtlCol="0">
            <a:spAutoFit/>
          </a:bodyPr>
          <a:lstStyle/>
          <a:p>
            <a:pPr algn="ctr"/>
            <a:r>
              <a:rPr lang="en-US" altLang="zh-CN" sz="1050" dirty="0"/>
              <a:t>Paying Bank</a:t>
            </a:r>
            <a:endParaRPr lang="zh-CN" altLang="en-US" sz="1050" dirty="0"/>
          </a:p>
        </p:txBody>
      </p:sp>
      <p:sp>
        <p:nvSpPr>
          <p:cNvPr id="11" name="文本框 10">
            <a:extLst>
              <a:ext uri="{FF2B5EF4-FFF2-40B4-BE49-F238E27FC236}">
                <a16:creationId xmlns:a16="http://schemas.microsoft.com/office/drawing/2014/main" id="{198195F8-6573-4332-8B50-18D939E96145}"/>
              </a:ext>
            </a:extLst>
          </p:cNvPr>
          <p:cNvSpPr txBox="1"/>
          <p:nvPr/>
        </p:nvSpPr>
        <p:spPr>
          <a:xfrm>
            <a:off x="7322820" y="5236654"/>
            <a:ext cx="1249680" cy="253916"/>
          </a:xfrm>
          <a:prstGeom prst="rect">
            <a:avLst/>
          </a:prstGeom>
          <a:noFill/>
        </p:spPr>
        <p:txBody>
          <a:bodyPr wrap="square" rtlCol="0">
            <a:spAutoFit/>
          </a:bodyPr>
          <a:lstStyle/>
          <a:p>
            <a:pPr algn="ctr"/>
            <a:r>
              <a:rPr lang="en-US" altLang="zh-CN" sz="1050" dirty="0"/>
              <a:t>Order to Pay</a:t>
            </a:r>
            <a:endParaRPr lang="zh-CN" altLang="en-US" sz="1050" dirty="0"/>
          </a:p>
        </p:txBody>
      </p:sp>
      <p:sp>
        <p:nvSpPr>
          <p:cNvPr id="12" name="箭头: 右 11">
            <a:extLst>
              <a:ext uri="{FF2B5EF4-FFF2-40B4-BE49-F238E27FC236}">
                <a16:creationId xmlns:a16="http://schemas.microsoft.com/office/drawing/2014/main" id="{8862B0C6-2338-4E02-B5A7-7040503DF524}"/>
              </a:ext>
            </a:extLst>
          </p:cNvPr>
          <p:cNvSpPr/>
          <p:nvPr/>
        </p:nvSpPr>
        <p:spPr>
          <a:xfrm>
            <a:off x="8313420" y="2634238"/>
            <a:ext cx="304800" cy="12695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90630B67-250A-4392-B2F9-4E065FA301FC}"/>
              </a:ext>
            </a:extLst>
          </p:cNvPr>
          <p:cNvSpPr/>
          <p:nvPr/>
        </p:nvSpPr>
        <p:spPr>
          <a:xfrm rot="10800000">
            <a:off x="7002780" y="2641858"/>
            <a:ext cx="304800" cy="12695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134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Documentary (Letters of) Credit</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 letter of credit is a bank’s commitment to pay the seller a specified sum on behalf of the buyer under precisely defined conditions. Letters of credit are the most common form of international payment because they provide a high degree of protection for both the buyer and the seller. </a:t>
            </a:r>
          </a:p>
        </p:txBody>
      </p:sp>
    </p:spTree>
    <p:extLst>
      <p:ext uri="{BB962C8B-B14F-4D97-AF65-F5344CB8AC3E}">
        <p14:creationId xmlns:p14="http://schemas.microsoft.com/office/powerpoint/2010/main" val="147108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Documentary Collections</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 documentary collection is similar to an international cash on delivery (COD). The seller ships the goods to the buyer but sends the documents, including the bill of lading (title document), through the banks with instructions to release them to the buyer only upon payment. When the buyer obtains the title documents, he has the right to take ownership of the shipment. </a:t>
            </a:r>
          </a:p>
        </p:txBody>
      </p:sp>
    </p:spTree>
    <p:extLst>
      <p:ext uri="{BB962C8B-B14F-4D97-AF65-F5344CB8AC3E}">
        <p14:creationId xmlns:p14="http://schemas.microsoft.com/office/powerpoint/2010/main" val="205037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Documentary Collections</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Letters of credit belong to “banker’s credit”. Remittance and collection belong to “commercial credit”. The buyer is responsible for making payment, the seller handing over documents. </a:t>
            </a:r>
          </a:p>
        </p:txBody>
      </p:sp>
    </p:spTree>
    <p:extLst>
      <p:ext uri="{BB962C8B-B14F-4D97-AF65-F5344CB8AC3E}">
        <p14:creationId xmlns:p14="http://schemas.microsoft.com/office/powerpoint/2010/main" val="304939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Open Accounts</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buyer agree to pay for the goods within a designated time after the shipment, usually in 30, 60, or 90 days. Open account terms provide with the buyer with the greatest security and flexibility but lease the seller at greatest risk. </a:t>
            </a:r>
          </a:p>
        </p:txBody>
      </p:sp>
    </p:spTree>
    <p:extLst>
      <p:ext uri="{BB962C8B-B14F-4D97-AF65-F5344CB8AC3E}">
        <p14:creationId xmlns:p14="http://schemas.microsoft.com/office/powerpoint/2010/main" val="345942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Hybrid Methods (Extension)</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In practice, international payment methods tend to be quite flexible and varied. Frequently, trading partners will use a combination of payment methods. For example, the seller may require that 50% payment be made in advance using a wire transfer and that the remaining 50% be made by documentary collection.  </a:t>
            </a:r>
          </a:p>
        </p:txBody>
      </p:sp>
    </p:spTree>
    <p:extLst>
      <p:ext uri="{BB962C8B-B14F-4D97-AF65-F5344CB8AC3E}">
        <p14:creationId xmlns:p14="http://schemas.microsoft.com/office/powerpoint/2010/main" val="340900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6. Other Payment Methods (Extension)</a:t>
            </a:r>
          </a:p>
          <a:p>
            <a:pPr marL="457200" lvl="0" indent="-457200">
              <a:lnSpc>
                <a:spcPts val="3000"/>
              </a:lnSpc>
              <a:spcAft>
                <a:spcPts val="600"/>
              </a:spcAft>
              <a:buAutoNum type="arabicParenBoth"/>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Consignment method </a:t>
            </a:r>
            <a:r>
              <a:rPr lang="zh-CN" altLang="en-US" sz="2400" dirty="0">
                <a:latin typeface="楷体_GB2312" panose="02010609030101010101" pitchFamily="49" charset="-122"/>
                <a:ea typeface="楷体_GB2312" panose="02010609030101010101" pitchFamily="49" charset="-122"/>
                <a:cs typeface="Times New Roman" panose="02020603050405020304" pitchFamily="18" charset="0"/>
              </a:rPr>
              <a:t>（寄售方式）</a:t>
            </a: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consignment</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method requires that the seller ship the goods to the buyer, broker or distributor but not receive payment until the goods are sold or transferred to another buyer. Although this is the riskiest sort of transaction, it is nonetheless common in the trade of fresh produce. </a:t>
            </a:r>
          </a:p>
        </p:txBody>
      </p:sp>
    </p:spTree>
    <p:extLst>
      <p:ext uri="{BB962C8B-B14F-4D97-AF65-F5344CB8AC3E}">
        <p14:creationId xmlns:p14="http://schemas.microsoft.com/office/powerpoint/2010/main" val="281736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6. Other Payment Methods (Extension)</a:t>
            </a:r>
          </a:p>
          <a:p>
            <a:pPr marL="0" lvl="0" indent="0">
              <a:lnSpc>
                <a:spcPts val="3000"/>
              </a:lnSpc>
              <a:spcAft>
                <a:spcPts val="600"/>
              </a:spcAft>
              <a:buNone/>
              <a:defRP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Countertrade </a:t>
            </a:r>
            <a:r>
              <a:rPr lang="zh-CN" altLang="en-US" sz="2400" dirty="0">
                <a:latin typeface="楷体_GB2312" panose="02010609030101010101" pitchFamily="49" charset="-122"/>
                <a:ea typeface="楷体_GB2312" panose="02010609030101010101" pitchFamily="49" charset="-122"/>
                <a:cs typeface="Times New Roman" panose="02020603050405020304" pitchFamily="18" charset="0"/>
              </a:rPr>
              <a:t>（对等贸易）</a:t>
            </a: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b="1" dirty="0">
                <a:latin typeface="Times New Roman" panose="02020603050405020304" pitchFamily="18" charset="0"/>
                <a:ea typeface="微软雅黑" panose="020B0503020204020204" pitchFamily="34" charset="-122"/>
                <a:cs typeface="Times New Roman" panose="02020603050405020304" pitchFamily="18" charset="0"/>
              </a:rPr>
              <a:t>Countertrade</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is a general name given to a variety of activities to promote trade with nations that are short of convertible currency. The basic activity is similar to barter – the exchange of goods for goods – but today it is more sophisticated than that. In a trade of barter the parties must each have what the other wants and what the other has. The following types of countertrade have been identified: compensation trad, counter-purchase, buy-back, offset, switch, triangular deals, and so on. </a:t>
            </a:r>
          </a:p>
        </p:txBody>
      </p:sp>
    </p:spTree>
    <p:extLst>
      <p:ext uri="{BB962C8B-B14F-4D97-AF65-F5344CB8AC3E}">
        <p14:creationId xmlns:p14="http://schemas.microsoft.com/office/powerpoint/2010/main" val="229415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Definition</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bill of exchange is a specialized type of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negotiable instrument </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commonly used to expedite foreign money payments in many types of international transactions. It acts as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a substitute for money</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and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a financing or credit device</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407340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7882129" cy="640080"/>
          </a:xfrm>
        </p:spPr>
        <p:txBody>
          <a:bodyPr>
            <a:normAutofit/>
          </a:bodyPr>
          <a:lstStyle/>
          <a:p>
            <a:r>
              <a:rPr lang="en-US" dirty="0"/>
              <a:t>Clearing the Ground</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(What does this chapter aim to?)</a:t>
            </a:r>
          </a:p>
          <a:p>
            <a:pPr marL="0" lvl="0" indent="0" rtl="0">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a:p>
            <a:pPr marL="0" lvl="0" indent="0" rtl="0">
              <a:lnSpc>
                <a:spcPts val="3000"/>
              </a:lnSpc>
              <a:spcAft>
                <a:spcPts val="600"/>
              </a:spcAft>
              <a:buNone/>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This chapter aims to explain the different types of payment methods used in international transactions. </a:t>
            </a:r>
          </a:p>
        </p:txBody>
      </p:sp>
    </p:spTree>
    <p:extLst>
      <p:ext uri="{BB962C8B-B14F-4D97-AF65-F5344CB8AC3E}">
        <p14:creationId xmlns:p14="http://schemas.microsoft.com/office/powerpoint/2010/main" val="208862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Definition</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bill of exchange </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is a written instrument which contains an unconditional order whereby the drawer directs the drawee to pay a definite sum of money to the payee or to his order on demand or at a definite time. </a:t>
            </a:r>
          </a:p>
        </p:txBody>
      </p:sp>
    </p:spTree>
    <p:extLst>
      <p:ext uri="{BB962C8B-B14F-4D97-AF65-F5344CB8AC3E}">
        <p14:creationId xmlns:p14="http://schemas.microsoft.com/office/powerpoint/2010/main" val="155599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Definition</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 bill of exchange is often called a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draft</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or international draft. The term “bill of exchange” is frequently used in England, while the word “draft” is more frequently used in US law and banking practices. </a:t>
            </a:r>
          </a:p>
        </p:txBody>
      </p:sp>
    </p:spTree>
    <p:extLst>
      <p:ext uri="{BB962C8B-B14F-4D97-AF65-F5344CB8AC3E}">
        <p14:creationId xmlns:p14="http://schemas.microsoft.com/office/powerpoint/2010/main" val="451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Parties Involved</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Basically three parties: (1) drawer, (2) drawee, and (3) payee.</a:t>
            </a: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Other parties: acceptor, endorser, endorsee, bearer, etc. </a:t>
            </a:r>
          </a:p>
        </p:txBody>
      </p:sp>
    </p:spTree>
    <p:extLst>
      <p:ext uri="{BB962C8B-B14F-4D97-AF65-F5344CB8AC3E}">
        <p14:creationId xmlns:p14="http://schemas.microsoft.com/office/powerpoint/2010/main" val="364133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Types of Bills of Exchange</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According to the tenor, there are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time and sight bills</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2280756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Types of Bills of Exchange</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According to the acceptors, there are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trade acceptance </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and </a:t>
            </a:r>
            <a:r>
              <a:rPr lang="en-US" sz="2400" b="1" dirty="0">
                <a:latin typeface="Times New Roman" panose="02020603050405020304" pitchFamily="18" charset="0"/>
                <a:ea typeface="微软雅黑" panose="020B0503020204020204" pitchFamily="34" charset="-122"/>
                <a:cs typeface="Times New Roman" panose="02020603050405020304" pitchFamily="18" charset="0"/>
              </a:rPr>
              <a:t>banker’s acceptance</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277066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Types of Bills of Exchange</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An acceptance is a time draft that has been accepted and signed by the drawee (the buyer or the bank) for payment at maturity.   </a:t>
            </a:r>
          </a:p>
          <a:p>
            <a:pPr marL="0" lvl="0" indent="0">
              <a:lnSpc>
                <a:spcPts val="3000"/>
              </a:lnSpc>
              <a:spcAft>
                <a:spcPts val="600"/>
              </a:spcAft>
              <a:buNone/>
              <a:defRPr/>
            </a:pPr>
            <a:r>
              <a:rPr lang="en-US" sz="24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(Case 6-1)</a:t>
            </a:r>
          </a:p>
        </p:txBody>
      </p:sp>
    </p:spTree>
    <p:extLst>
      <p:ext uri="{BB962C8B-B14F-4D97-AF65-F5344CB8AC3E}">
        <p14:creationId xmlns:p14="http://schemas.microsoft.com/office/powerpoint/2010/main" val="2360102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Types of Bills of Exchange</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8BD8D71F-B14D-4201-8562-2EC9F843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960" y="2327598"/>
            <a:ext cx="7284720" cy="4467962"/>
          </a:xfrm>
          <a:prstGeom prst="rect">
            <a:avLst/>
          </a:prstGeom>
        </p:spPr>
      </p:pic>
    </p:spTree>
    <p:extLst>
      <p:ext uri="{BB962C8B-B14F-4D97-AF65-F5344CB8AC3E}">
        <p14:creationId xmlns:p14="http://schemas.microsoft.com/office/powerpoint/2010/main" val="246196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Checks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When the drawee of a bill of exchange is a bank, the bill is known as a check. Checks are always payable on demand. </a:t>
            </a:r>
          </a:p>
          <a:p>
            <a:pPr marL="0" lvl="0" indent="0">
              <a:lnSpc>
                <a:spcPts val="3000"/>
              </a:lnSpc>
              <a:spcAft>
                <a:spcPts val="600"/>
              </a:spcAft>
              <a:buNone/>
              <a:defRPr/>
            </a:pPr>
            <a:r>
              <a:rPr lang="en-US" sz="24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(Case 6-2) (Video 1 &amp; 2)</a:t>
            </a:r>
          </a:p>
        </p:txBody>
      </p:sp>
      <p:pic>
        <p:nvPicPr>
          <p:cNvPr id="5" name="图片 4">
            <a:extLst>
              <a:ext uri="{FF2B5EF4-FFF2-40B4-BE49-F238E27FC236}">
                <a16:creationId xmlns:a16="http://schemas.microsoft.com/office/drawing/2014/main" id="{C6275A1E-F7F9-4012-950C-C4D56B2CC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425" y="3689985"/>
            <a:ext cx="3838575" cy="2571750"/>
          </a:xfrm>
          <a:prstGeom prst="rect">
            <a:avLst/>
          </a:prstGeom>
        </p:spPr>
      </p:pic>
    </p:spTree>
    <p:extLst>
      <p:ext uri="{BB962C8B-B14F-4D97-AF65-F5344CB8AC3E}">
        <p14:creationId xmlns:p14="http://schemas.microsoft.com/office/powerpoint/2010/main" val="224300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23423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Checks</a:t>
            </a: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indent="0">
              <a:lnSpc>
                <a:spcPts val="3000"/>
              </a:lnSpc>
              <a:spcAft>
                <a:spcPts val="600"/>
              </a:spcAft>
              <a:buNone/>
              <a:defRPr/>
            </a:pPr>
            <a:r>
              <a:rPr lang="en-US" altLang="zh-CN" sz="2400" dirty="0">
                <a:latin typeface="Times New Roman" panose="02020603050405020304" pitchFamily="18" charset="0"/>
                <a:ea typeface="楷体_GB2312" panose="02010609030101010101" pitchFamily="49" charset="-122"/>
                <a:cs typeface="Times New Roman" panose="02020603050405020304" pitchFamily="18" charset="0"/>
              </a:rPr>
              <a:t>Similarities </a:t>
            </a:r>
            <a:r>
              <a:rPr lang="en-US" sz="2400" dirty="0">
                <a:latin typeface="Times New Roman" panose="02020603050405020304" pitchFamily="18" charset="0"/>
                <a:ea typeface="楷体_GB2312" panose="02010609030101010101" pitchFamily="49" charset="-122"/>
                <a:cs typeface="Times New Roman" panose="02020603050405020304" pitchFamily="18" charset="0"/>
              </a:rPr>
              <a:t>between bills of exchange and checks:</a:t>
            </a:r>
          </a:p>
          <a:p>
            <a:pPr marL="457200" lvl="0" indent="-457200">
              <a:lnSpc>
                <a:spcPts val="3000"/>
              </a:lnSpc>
              <a:spcAft>
                <a:spcPts val="600"/>
              </a:spcAft>
              <a:buFont typeface="+mj-lt"/>
              <a:buAutoNum type="arabicPeriod"/>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They are Negotiable Instrument.</a:t>
            </a:r>
          </a:p>
          <a:p>
            <a:pPr marL="457200" lvl="0" indent="-457200">
              <a:lnSpc>
                <a:spcPts val="3000"/>
              </a:lnSpc>
              <a:spcAft>
                <a:spcPts val="600"/>
              </a:spcAft>
              <a:buFont typeface="+mj-lt"/>
              <a:buAutoNum type="arabicPeriod"/>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Addressing the drawee to make payment.</a:t>
            </a:r>
          </a:p>
          <a:p>
            <a:pPr marL="457200" lvl="0" indent="-457200">
              <a:lnSpc>
                <a:spcPts val="3000"/>
              </a:lnSpc>
              <a:spcAft>
                <a:spcPts val="600"/>
              </a:spcAft>
              <a:buFont typeface="+mj-lt"/>
              <a:buAutoNum type="arabicPeriod"/>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Always in writing.</a:t>
            </a:r>
          </a:p>
          <a:p>
            <a:pPr marL="457200" lvl="0" indent="-457200">
              <a:lnSpc>
                <a:spcPts val="3000"/>
              </a:lnSpc>
              <a:spcAft>
                <a:spcPts val="600"/>
              </a:spcAft>
              <a:buFont typeface="+mj-lt"/>
              <a:buAutoNum type="arabicPeriod"/>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Signed by the drawer of the instrument.</a:t>
            </a:r>
          </a:p>
          <a:p>
            <a:pPr marL="457200" lvl="0" indent="-457200">
              <a:lnSpc>
                <a:spcPts val="3000"/>
              </a:lnSpc>
              <a:spcAft>
                <a:spcPts val="600"/>
              </a:spcAft>
              <a:buFont typeface="+mj-lt"/>
              <a:buAutoNum type="arabicPeriod"/>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Express order to pay a certain amount.</a:t>
            </a:r>
          </a:p>
        </p:txBody>
      </p:sp>
      <p:pic>
        <p:nvPicPr>
          <p:cNvPr id="5" name="图片 4">
            <a:extLst>
              <a:ext uri="{FF2B5EF4-FFF2-40B4-BE49-F238E27FC236}">
                <a16:creationId xmlns:a16="http://schemas.microsoft.com/office/drawing/2014/main" id="{ABC85DC8-34B5-4540-BA91-EBEC279C3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205" y="2805112"/>
            <a:ext cx="5238750" cy="2238375"/>
          </a:xfrm>
          <a:prstGeom prst="rect">
            <a:avLst/>
          </a:prstGeom>
        </p:spPr>
      </p:pic>
    </p:spTree>
    <p:extLst>
      <p:ext uri="{BB962C8B-B14F-4D97-AF65-F5344CB8AC3E}">
        <p14:creationId xmlns:p14="http://schemas.microsoft.com/office/powerpoint/2010/main" val="201990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Checks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Difference between bills of exchange and checks:</a:t>
            </a: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‘Cheque‘ is an instrument which contains an unconditional order, drawn on a banker, directing to pay a certain sum of money to the person whose name is specified in the instrument. </a:t>
            </a: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In contrast, ‘Bill of Exchange‘ is a document contains an unconditional order, directing a person, to pay a certain amount to a specified person.</a:t>
            </a:r>
          </a:p>
        </p:txBody>
      </p:sp>
    </p:spTree>
    <p:extLst>
      <p:ext uri="{BB962C8B-B14F-4D97-AF65-F5344CB8AC3E}">
        <p14:creationId xmlns:p14="http://schemas.microsoft.com/office/powerpoint/2010/main" val="275600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7882129" cy="640080"/>
          </a:xfrm>
        </p:spPr>
        <p:txBody>
          <a:bodyPr>
            <a:normAutofit/>
          </a:bodyPr>
          <a:lstStyle/>
          <a:p>
            <a:r>
              <a:rPr lang="en-US" dirty="0"/>
              <a:t>Clearing the Ground</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Reference: </a:t>
            </a:r>
          </a:p>
          <a:p>
            <a:pPr marL="0" lvl="0" indent="0" rtl="0">
              <a:spcAft>
                <a:spcPts val="600"/>
              </a:spcAft>
              <a:buNone/>
              <a:defRPr/>
            </a:pPr>
            <a:endPar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457200" lvl="0" indent="-457200" rtl="0">
              <a:lnSpc>
                <a:spcPts val="3000"/>
              </a:lnSpc>
              <a:spcAft>
                <a:spcPts val="600"/>
              </a:spcAft>
              <a:buFont typeface="+mj-lt"/>
              <a:buAutoNum type="arabicPeriod"/>
              <a:defRPr/>
            </a:pP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国际贸易实务</a:t>
            </a: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（第六版）对外经济贸易大学出版社，</a:t>
            </a: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2017</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年</a:t>
            </a: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1</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月</a:t>
            </a:r>
            <a:endPar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rtl="0">
              <a:lnSpc>
                <a:spcPts val="3000"/>
              </a:lnSpc>
              <a:spcAft>
                <a:spcPts val="600"/>
              </a:spcAft>
              <a:buNone/>
              <a:defRPr/>
            </a:pPr>
            <a:r>
              <a:rPr lang="zh-CN" altLang="en-US" sz="2400" b="1"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    第八章 国际货款的收付 </a:t>
            </a:r>
            <a:endParaRPr lang="en-US" altLang="zh-CN" sz="2400" b="1"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gn="r" rtl="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Page 151-190</a:t>
            </a:r>
          </a:p>
          <a:p>
            <a:pPr marL="0" lvl="0" indent="0" rtl="0">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p:txBody>
      </p:sp>
    </p:spTree>
    <p:extLst>
      <p:ext uri="{BB962C8B-B14F-4D97-AF65-F5344CB8AC3E}">
        <p14:creationId xmlns:p14="http://schemas.microsoft.com/office/powerpoint/2010/main" val="3360809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08945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Checks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Difference between bills of exchange and checks:</a:t>
            </a: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Cheque and Bill of Exchange both are used to make payments easily. However, the cheque itself is a type of bill of exchange, used to discharge the liabilities and so it consists of all the features of a bill of exchange. </a:t>
            </a:r>
            <a:r>
              <a:rPr lang="en-US" sz="2400" b="1" dirty="0">
                <a:latin typeface="Times New Roman" panose="02020603050405020304" pitchFamily="18" charset="0"/>
                <a:ea typeface="楷体_GB2312" panose="02010609030101010101" pitchFamily="49" charset="-122"/>
                <a:cs typeface="Times New Roman" panose="02020603050405020304" pitchFamily="18" charset="0"/>
              </a:rPr>
              <a:t>Not only in business, but individuals, government agencies, and other institutions also use the cheque to make payments but the bill of exchange is mostly used in business.</a:t>
            </a:r>
          </a:p>
        </p:txBody>
      </p:sp>
    </p:spTree>
    <p:extLst>
      <p:ext uri="{BB962C8B-B14F-4D97-AF65-F5344CB8AC3E}">
        <p14:creationId xmlns:p14="http://schemas.microsoft.com/office/powerpoint/2010/main" val="1146397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23423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Checks</a:t>
            </a: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ABC85DC8-34B5-4540-BA91-EBEC279C3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904" y="2568892"/>
            <a:ext cx="9233535" cy="3945238"/>
          </a:xfrm>
          <a:prstGeom prst="rect">
            <a:avLst/>
          </a:prstGeom>
        </p:spPr>
      </p:pic>
    </p:spTree>
    <p:extLst>
      <p:ext uri="{BB962C8B-B14F-4D97-AF65-F5344CB8AC3E}">
        <p14:creationId xmlns:p14="http://schemas.microsoft.com/office/powerpoint/2010/main" val="1523937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Promissory Notes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 promissory note is an instrument written and issued by a drawer, promising to pay unconditionally a fixed amount of money to a payee or holder at the sight of the instrument.</a:t>
            </a:r>
          </a:p>
        </p:txBody>
      </p:sp>
    </p:spTree>
    <p:extLst>
      <p:ext uri="{BB962C8B-B14F-4D97-AF65-F5344CB8AC3E}">
        <p14:creationId xmlns:p14="http://schemas.microsoft.com/office/powerpoint/2010/main" val="141703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Promissory Notes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difference between a promissory note and a bill of exchange is that the maker of a note promises to personally pay the payee rather than ordering a third party to do so. </a:t>
            </a:r>
          </a:p>
        </p:txBody>
      </p:sp>
    </p:spTree>
    <p:extLst>
      <p:ext uri="{BB962C8B-B14F-4D97-AF65-F5344CB8AC3E}">
        <p14:creationId xmlns:p14="http://schemas.microsoft.com/office/powerpoint/2010/main" val="171713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6. Governing Laws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457200" lvl="0" indent="-457200">
              <a:lnSpc>
                <a:spcPts val="3000"/>
              </a:lnSpc>
              <a:spcAft>
                <a:spcPts val="600"/>
              </a:spcAft>
              <a:buAutoNum type="arabicParenBoth"/>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Bills of Exchange Act in Britain and its former colonies, such as Canada.</a:t>
            </a:r>
          </a:p>
          <a:p>
            <a:pPr marL="457200" lvl="0" indent="-457200">
              <a:lnSpc>
                <a:spcPts val="3000"/>
              </a:lnSpc>
              <a:spcAft>
                <a:spcPts val="600"/>
              </a:spcAft>
              <a:buAutoNum type="arabicParenBoth"/>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Geneva Conventions:</a:t>
            </a: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Convention Providing a Uniform Law for Bills of Exchange and Promissory Notes, 1930</a:t>
            </a:r>
          </a:p>
          <a:p>
            <a:pPr marL="0" lvl="0" indent="0">
              <a:lnSpc>
                <a:spcPts val="3000"/>
              </a:lnSpc>
              <a:spcAft>
                <a:spcPts val="600"/>
              </a:spcAft>
              <a:buNone/>
              <a:defRPr/>
            </a:pPr>
            <a:r>
              <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	Convention Providing a Uniform Law for Cheques, 1931</a:t>
            </a:r>
          </a:p>
        </p:txBody>
      </p:sp>
    </p:spTree>
    <p:extLst>
      <p:ext uri="{BB962C8B-B14F-4D97-AF65-F5344CB8AC3E}">
        <p14:creationId xmlns:p14="http://schemas.microsoft.com/office/powerpoint/2010/main" val="1144075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Bills of Exchange</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6. Governing Laws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楷体_GB2312" panose="02010609030101010101" pitchFamily="49" charset="-122"/>
                <a:ea typeface="楷体_GB2312" panose="02010609030101010101" pitchFamily="49" charset="-122"/>
                <a:cs typeface="Times New Roman" panose="02020603050405020304" pitchFamily="18" charset="0"/>
              </a:rPr>
              <a:t>(3)</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United Nations:</a:t>
            </a: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UNCITRAL Convention on International Bills of Exchange and International Promissory Notes, 1998</a:t>
            </a:r>
            <a:endParaRPr lang="en-US" altLang="zh-CN"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ts val="3000"/>
              </a:lnSpc>
              <a:spcAft>
                <a:spcPts val="600"/>
              </a:spcAft>
              <a:buNone/>
              <a:defRPr/>
            </a:pPr>
            <a:r>
              <a:rPr lang="en-US" altLang="zh-CN"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(Case 6-3)</a:t>
            </a:r>
          </a:p>
          <a:p>
            <a:pPr marL="0" lvl="0" indent="0">
              <a:lnSpc>
                <a:spcPts val="3000"/>
              </a:lnSpc>
              <a:spcAft>
                <a:spcPts val="600"/>
              </a:spcAft>
              <a:buNone/>
              <a:defRPr/>
            </a:pPr>
            <a:endPar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70518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Documentary Collection in General</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A documentary collection (D/C) is so-called because the exporter receives payment from the importer in exchange for </a:t>
            </a:r>
            <a:r>
              <a:rPr lang="en-US" sz="2400" b="1" dirty="0">
                <a:latin typeface="Times New Roman" panose="02020603050405020304" pitchFamily="18" charset="0"/>
                <a:ea typeface="楷体_GB2312" panose="02010609030101010101" pitchFamily="49" charset="-122"/>
                <a:cs typeface="Times New Roman" panose="02020603050405020304" pitchFamily="18" charset="0"/>
              </a:rPr>
              <a:t>the shipping documents</a:t>
            </a:r>
            <a:r>
              <a:rPr lang="en-US" sz="2400" dirty="0">
                <a:latin typeface="Times New Roman" panose="02020603050405020304" pitchFamily="18" charset="0"/>
                <a:ea typeface="楷体_GB2312" panose="02010609030101010101" pitchFamily="49" charset="-122"/>
                <a:cs typeface="Times New Roman" panose="02020603050405020304" pitchFamily="18" charset="0"/>
              </a:rPr>
              <a:t>, with the funds and documents channeled through their respective banks. Shipping documents, just to be clear, are documents required for the buyer to clear customs and take delivery of goods—commercial invoice, certificate of origin, insurance certificate, packing list, etc.</a:t>
            </a:r>
            <a:endPar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79828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Documentary Collection in General</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b="1" dirty="0">
                <a:latin typeface="Times New Roman" panose="02020603050405020304" pitchFamily="18" charset="0"/>
                <a:ea typeface="楷体_GB2312" panose="02010609030101010101" pitchFamily="49" charset="-122"/>
                <a:cs typeface="Times New Roman" panose="02020603050405020304" pitchFamily="18" charset="0"/>
              </a:rPr>
              <a:t>The roles and responsibilities of the banks in the collection process </a:t>
            </a:r>
            <a:r>
              <a:rPr lang="en-US" sz="2400" dirty="0">
                <a:latin typeface="Times New Roman" panose="02020603050405020304" pitchFamily="18" charset="0"/>
                <a:ea typeface="楷体_GB2312" panose="02010609030101010101" pitchFamily="49" charset="-122"/>
                <a:cs typeface="Times New Roman" panose="02020603050405020304" pitchFamily="18" charset="0"/>
              </a:rPr>
              <a:t>are laid down in the International Chamber of Commerce publication, Uniform Rules for Collection (URC 522). These rules are private rules, and should be specifically invoked by express incorporation into the collection order. </a:t>
            </a:r>
            <a:endParaRPr 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lvl="0" indent="0">
              <a:lnSpc>
                <a:spcPts val="3000"/>
              </a:lnSpc>
              <a:spcAft>
                <a:spcPts val="600"/>
              </a:spcAft>
              <a:buNone/>
              <a:defRPr/>
            </a:pPr>
            <a:endPar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97485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Parties Involved in a Documentary Collection</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There are four main parties to a documentary collection transaction. Each party may have several names. </a:t>
            </a:r>
          </a:p>
          <a:p>
            <a:pPr marL="457200" lvl="0" indent="-457200">
              <a:lnSpc>
                <a:spcPts val="3000"/>
              </a:lnSpc>
              <a:spcAft>
                <a:spcPts val="600"/>
              </a:spcAft>
              <a:buAutoNum type="arabicParenBoth"/>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The principal: drawer/seller/exporter</a:t>
            </a:r>
          </a:p>
          <a:p>
            <a:pPr marL="457200" lvl="0" indent="-457200">
              <a:lnSpc>
                <a:spcPts val="3000"/>
              </a:lnSpc>
              <a:spcAft>
                <a:spcPts val="600"/>
              </a:spcAft>
              <a:buAutoNum type="arabicParenBoth"/>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The remitting bank: principal’s bank</a:t>
            </a:r>
          </a:p>
          <a:p>
            <a:pPr marL="457200" lvl="0" indent="-457200">
              <a:lnSpc>
                <a:spcPts val="3000"/>
              </a:lnSpc>
              <a:spcAft>
                <a:spcPts val="600"/>
              </a:spcAft>
              <a:buAutoNum type="arabicParenBoth"/>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The collecting or representing bank: buyer’s bank</a:t>
            </a:r>
          </a:p>
          <a:p>
            <a:pPr marL="457200" lvl="0" indent="-457200">
              <a:lnSpc>
                <a:spcPts val="3000"/>
              </a:lnSpc>
              <a:spcAft>
                <a:spcPts val="600"/>
              </a:spcAft>
              <a:buAutoNum type="arabicParenBoth"/>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The drawee: buyer/importer </a:t>
            </a:r>
            <a:endPar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91937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Basic Documentary Collection Procedures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latin typeface="Times New Roman" panose="02020603050405020304" pitchFamily="18" charset="0"/>
                <a:ea typeface="楷体_GB2312" panose="02010609030101010101" pitchFamily="49" charset="-122"/>
                <a:cs typeface="Times New Roman" panose="02020603050405020304" pitchFamily="18" charset="0"/>
              </a:rPr>
              <a:t>A key document in documentary collections is the bill of exchange or draft, which is a formal demand for payment from the exporter to importer. The seller usually uses a local bank (remitting bank) to transmit the documents and draft through its corresponding relations to the buyer’s bank (collecting bank). Once the collecting bank has presented the documents for collection, the remitting bank must be informed of the outcome, regardless of whether the importer makes or refuses acceptance or payment. This “advice of fate” should be sent immediately to the remitting bank, which will then inform the exporter of the position. </a:t>
            </a:r>
          </a:p>
          <a:p>
            <a:pPr marL="0" lvl="0" indent="0">
              <a:lnSpc>
                <a:spcPts val="3000"/>
              </a:lnSpc>
              <a:spcAft>
                <a:spcPts val="600"/>
              </a:spcAft>
              <a:buNone/>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(Case 6-4)</a:t>
            </a:r>
            <a:endPar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1297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four basic methods of payment:</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457200" lvl="0" indent="-457200" rtl="0">
              <a:lnSpc>
                <a:spcPts val="3000"/>
              </a:lnSpc>
              <a:spcAft>
                <a:spcPts val="600"/>
              </a:spcAft>
              <a:buAutoNum type="arabicPeriod"/>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Payment in advance, </a:t>
            </a:r>
          </a:p>
          <a:p>
            <a:pPr marL="457200" lvl="0" indent="-457200" rtl="0">
              <a:lnSpc>
                <a:spcPts val="3000"/>
              </a:lnSpc>
              <a:spcAft>
                <a:spcPts val="600"/>
              </a:spcAft>
              <a:buAutoNum type="arabicPeriod"/>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Documentary (letter of) credit,</a:t>
            </a:r>
          </a:p>
          <a:p>
            <a:pPr marL="457200" lvl="0" indent="-457200" rtl="0">
              <a:lnSpc>
                <a:spcPts val="3000"/>
              </a:lnSpc>
              <a:spcAft>
                <a:spcPts val="600"/>
              </a:spcAft>
              <a:buAutoNum type="arabicPeriod"/>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Documentary collections, </a:t>
            </a:r>
          </a:p>
          <a:p>
            <a:pPr marL="457200" lvl="0" indent="-457200" rtl="0">
              <a:lnSpc>
                <a:spcPts val="3000"/>
              </a:lnSpc>
              <a:spcAft>
                <a:spcPts val="600"/>
              </a:spcAft>
              <a:buAutoNum type="arabicPeriod"/>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Open account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70810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429CE73-63EC-4E6C-B4EB-D29714DC21E4}"/>
              </a:ext>
            </a:extLst>
          </p:cNvPr>
          <p:cNvPicPr>
            <a:picLocks noChangeAspect="1"/>
          </p:cNvPicPr>
          <p:nvPr/>
        </p:nvPicPr>
        <p:blipFill>
          <a:blip r:embed="rId2"/>
          <a:stretch>
            <a:fillRect/>
          </a:stretch>
        </p:blipFill>
        <p:spPr>
          <a:xfrm flipH="1">
            <a:off x="9113520" y="4609576"/>
            <a:ext cx="3078480" cy="2078598"/>
          </a:xfrm>
          <a:prstGeom prst="rect">
            <a:avLst/>
          </a:prstGeom>
        </p:spPr>
      </p:pic>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Case 18 (6-4) </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084868"/>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ts val="3000"/>
              </a:lnSpc>
              <a:spcAft>
                <a:spcPts val="600"/>
              </a:spcAft>
              <a:buNone/>
              <a:defRPr/>
            </a:pPr>
            <a:r>
              <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Winemaker v. Bank</a:t>
            </a:r>
          </a:p>
          <a:p>
            <a:pPr marL="0" lvl="0" indent="0" rtl="0">
              <a:lnSpc>
                <a:spcPts val="3000"/>
              </a:lnSpc>
              <a:spcAft>
                <a:spcPts val="600"/>
              </a:spcAft>
              <a:buNone/>
              <a:defRPr/>
            </a:pPr>
            <a:endPar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0" lvl="0" indent="0" rtl="0">
              <a:lnSpc>
                <a:spcPts val="3000"/>
              </a:lnSpc>
              <a:spcAft>
                <a:spcPts val="600"/>
              </a:spcAft>
              <a:buNone/>
              <a:defRPr/>
            </a:pP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collecting bank (</a:t>
            </a:r>
            <a:r>
              <a:rPr lang="en-US"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Brooksfield</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failed to inform the German winemaker (</a:t>
            </a:r>
            <a:r>
              <a:rPr lang="en-US"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Rheinberg</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of the American importer’s (J&amp;J Wine) failure to pay. So the bank was responsible for the consequences. </a:t>
            </a:r>
          </a:p>
        </p:txBody>
      </p:sp>
    </p:spTree>
    <p:extLst>
      <p:ext uri="{BB962C8B-B14F-4D97-AF65-F5344CB8AC3E}">
        <p14:creationId xmlns:p14="http://schemas.microsoft.com/office/powerpoint/2010/main" val="2653235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Types of Collection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According to whether documents are included: (1) clean collection or (2) documentary collections.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According to the tenor of the draft: (1) documents against payment (D/P) </a:t>
            </a:r>
            <a:r>
              <a:rPr lang="zh-CN" alt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付款交单</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or (2) documents against acceptance (D/A) </a:t>
            </a:r>
            <a:r>
              <a:rPr lang="zh-CN" alt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承兑交单</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a:t>
            </a:r>
            <a:endParaRPr 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41675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Types of Collection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indent="0">
              <a:lnSpc>
                <a:spcPts val="3000"/>
              </a:lnSpc>
              <a:spcAft>
                <a:spcPts val="600"/>
              </a:spcAft>
              <a:buNone/>
              <a:defRPr/>
            </a:pPr>
            <a:r>
              <a:rPr lang="en-US" altLang="zh-CN"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D</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ocumentary collections (D/Cs) can be classified into two types, depending on when payment is sought by the exporter: 1) </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documents against payment (D/P)</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which requires the importer to pay the face amount of the draft at sight, or 2) </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documents against acceptance (D/A)</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which requires the importer to pay on a specified future date.</a:t>
            </a:r>
            <a:r>
              <a:rPr lang="en-US" altLang="zh-CN"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a:t>
            </a:r>
          </a:p>
          <a:p>
            <a:pPr marL="0" indent="0">
              <a:lnSpc>
                <a:spcPts val="3000"/>
              </a:lnSpc>
              <a:spcAft>
                <a:spcPts val="600"/>
              </a:spcAft>
              <a:buNone/>
              <a:defRPr/>
            </a:pPr>
            <a:r>
              <a:rPr lang="en-US" altLang="zh-CN"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exporter’s risk is obviously higher in the D/A collection process, since the exporter has no control over the goods after the importer’s acceptance and may not get paid for them.</a:t>
            </a:r>
          </a:p>
          <a:p>
            <a:pPr marL="0" lvl="0" indent="0">
              <a:lnSpc>
                <a:spcPts val="3000"/>
              </a:lnSpc>
              <a:spcAft>
                <a:spcPts val="600"/>
              </a:spcAft>
              <a:buNone/>
              <a:defRPr/>
            </a:pPr>
            <a:endPar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19865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Collection Order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collection order is the key document prepared by the seller specifying the terms and conditions of the documentary collection. </a:t>
            </a:r>
          </a:p>
          <a:p>
            <a:pPr marL="0" lvl="0" indent="0">
              <a:lnSpc>
                <a:spcPts val="3000"/>
              </a:lnSpc>
              <a:spcAft>
                <a:spcPts val="600"/>
              </a:spcAft>
              <a:buNone/>
              <a:defRPr/>
            </a:pPr>
            <a:r>
              <a:rPr lang="en-US" sz="2400" dirty="0">
                <a:solidFill>
                  <a:schemeClr val="accent1">
                    <a:lumMod val="75000"/>
                  </a:schemeClr>
                </a:solidFill>
                <a:latin typeface="Times New Roman" panose="02020603050405020304" pitchFamily="18" charset="0"/>
                <a:ea typeface="楷体_GB2312" panose="02010609030101010101" pitchFamily="49" charset="-122"/>
                <a:cs typeface="Times New Roman" panose="02020603050405020304" pitchFamily="18" charset="0"/>
              </a:rPr>
              <a:t>(Figure 6-11 Sample Collection Order)</a:t>
            </a:r>
            <a:endParaRPr lang="en-US" sz="20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4277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Comments on D/C (Documentary Collection)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While D/Cs are less complicated and cheaper than letters of credit, they are riskier for exporters because they do not have a verification process and offer limited recourse if the importer does not pay. They are therefore only recommended in situations where the exporter and importer have a long-standing trade relationship. </a:t>
            </a:r>
          </a:p>
        </p:txBody>
      </p:sp>
    </p:spTree>
    <p:extLst>
      <p:ext uri="{BB962C8B-B14F-4D97-AF65-F5344CB8AC3E}">
        <p14:creationId xmlns:p14="http://schemas.microsoft.com/office/powerpoint/2010/main" val="2855266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Documentary Collections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Comments on D/C (Documentary Collection)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In terms of risk, D/Cs are much safer than an open account but have fewer safeguards than a letter of credit since the banks neither guarantee payment nor verify document accuracy and authenticity. These features can be exploited by fraudsters posing as either the exporter or importer. As a result, D/Cs are not recommended for exports to nations that are politically or economically unstable.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Overall, because of their lower cost and simple process, D/Cs are best suited for established trade relationships in sound export markets, and for transactions involving ocean shipments rather than air or land shipments which are more difficult to control.</a:t>
            </a:r>
            <a:endParaRPr 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18262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Facts about a Letter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 letter of credit (L/C) is typically irrevocable, which means that once the L/C is established it cannot be changed without the consent of both parties.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L/C will describe only those items that must be reflected on the shipping, insurance, and customs documents to be forwarded by the seller.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bank is in the business of facilitating payments, not refereeing trade disputes nor inspecting shipments. </a:t>
            </a:r>
            <a:endParaRPr 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07171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Parties to a Letter of Credit and Their Relationships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Basically three parties: (1) </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Applicant</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(2)</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Issuing bank</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(3) </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Beneficiary </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seller to whom the credit is addressed).</a:t>
            </a:r>
          </a:p>
        </p:txBody>
      </p:sp>
    </p:spTree>
    <p:extLst>
      <p:ext uri="{BB962C8B-B14F-4D97-AF65-F5344CB8AC3E}">
        <p14:creationId xmlns:p14="http://schemas.microsoft.com/office/powerpoint/2010/main" val="2764019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Characteristics of letters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457200" lvl="0" indent="-457200">
              <a:lnSpc>
                <a:spcPts val="3000"/>
              </a:lnSpc>
              <a:spcAft>
                <a:spcPts val="600"/>
              </a:spcAft>
              <a:buAutoNum type="arabicPeriod"/>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Sufficient instrument (self-contained file)</a:t>
            </a:r>
          </a:p>
          <a:p>
            <a:pPr marL="457200" lvl="0" indent="-457200">
              <a:lnSpc>
                <a:spcPts val="3000"/>
              </a:lnSpc>
              <a:spcAft>
                <a:spcPts val="600"/>
              </a:spcAft>
              <a:buAutoNum type="arabicPeriod"/>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Pure documentary transaction</a:t>
            </a:r>
          </a:p>
          <a:p>
            <a:pPr marL="457200" lvl="0" indent="-457200">
              <a:lnSpc>
                <a:spcPts val="3000"/>
              </a:lnSpc>
              <a:spcAft>
                <a:spcPts val="600"/>
              </a:spcAft>
              <a:buAutoNum type="arabicPeriod"/>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Primary liabilities for payment</a:t>
            </a:r>
            <a:endParaRPr 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95133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Parties to a Letter of Credit and Their Relationships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Other Parties:</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(4) </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Advising bank</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a bank in the beneficiary country, advises the beneficiary of the existence of the credit but attracts no liability unless it becomes a confirming bank.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(5) </a:t>
            </a:r>
            <a:r>
              <a:rPr lang="en-US" sz="2400" b="1"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Confirming bank</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the bank that independently promises to pay, accept, or negotiate a credit, as appropriate, when the documents specified in the credit are presented to it. </a:t>
            </a:r>
          </a:p>
          <a:p>
            <a:pPr marL="0" lvl="0" indent="0">
              <a:lnSpc>
                <a:spcPts val="3000"/>
              </a:lnSpc>
              <a:spcAft>
                <a:spcPts val="600"/>
              </a:spcAft>
              <a:buNone/>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(Case 6-5)</a:t>
            </a:r>
            <a:endParaRPr lang="en-US" sz="200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4102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 buyer simply prepays the seller prior to shipment of the goods. It provides the seller with the most security but leaves the buyer at great risk. </a:t>
            </a:r>
          </a:p>
        </p:txBody>
      </p:sp>
    </p:spTree>
    <p:extLst>
      <p:ext uri="{BB962C8B-B14F-4D97-AF65-F5344CB8AC3E}">
        <p14:creationId xmlns:p14="http://schemas.microsoft.com/office/powerpoint/2010/main" val="290232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Case 19 (6-5)</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245412"/>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ts val="3000"/>
              </a:lnSpc>
              <a:spcAft>
                <a:spcPts val="600"/>
              </a:spcAft>
              <a:buNone/>
              <a:defRPr/>
            </a:pPr>
            <a:r>
              <a:rPr lang="en-US" sz="2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Soproma</a:t>
            </a:r>
            <a:r>
              <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400" dirty="0" err="1">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SpA</a:t>
            </a:r>
            <a:r>
              <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v. Marine &amp; Animal By-Products Corporation</a:t>
            </a:r>
          </a:p>
          <a:p>
            <a:pPr marL="0" lvl="0" indent="0" rtl="0">
              <a:lnSpc>
                <a:spcPts val="3000"/>
              </a:lnSpc>
              <a:spcAft>
                <a:spcPts val="600"/>
              </a:spcAft>
              <a:buNone/>
              <a:defRPr/>
            </a:pPr>
            <a:endPar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0" lvl="0" indent="0" rtl="0">
              <a:lnSpc>
                <a:spcPts val="3000"/>
              </a:lnSpc>
              <a:spcAft>
                <a:spcPts val="600"/>
              </a:spcAft>
              <a:buNone/>
              <a:defRPr/>
            </a:pP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bill of lading and other documents failed to conform to the terms of the credit. No substitute tender could be made to the buyers independently of the letters of credit and direct under the contract. </a:t>
            </a:r>
          </a:p>
        </p:txBody>
      </p:sp>
      <p:pic>
        <p:nvPicPr>
          <p:cNvPr id="8" name="图片 7">
            <a:extLst>
              <a:ext uri="{FF2B5EF4-FFF2-40B4-BE49-F238E27FC236}">
                <a16:creationId xmlns:a16="http://schemas.microsoft.com/office/drawing/2014/main" id="{9A24F6EF-C3C2-4469-A74A-1E32D6EE3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40" y="4770119"/>
            <a:ext cx="2769108" cy="2076831"/>
          </a:xfrm>
          <a:prstGeom prst="rect">
            <a:avLst/>
          </a:prstGeom>
        </p:spPr>
      </p:pic>
    </p:spTree>
    <p:extLst>
      <p:ext uri="{BB962C8B-B14F-4D97-AF65-F5344CB8AC3E}">
        <p14:creationId xmlns:p14="http://schemas.microsoft.com/office/powerpoint/2010/main" val="3989075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Law and Practice in Letter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governing law: the ICC Uniform Customs and Practice of Documentary Credits (UCP600) revised in 2007.</a:t>
            </a:r>
          </a:p>
          <a:p>
            <a:pPr marL="457200" lvl="0" indent="-457200">
              <a:lnSpc>
                <a:spcPts val="3000"/>
              </a:lnSpc>
              <a:spcAft>
                <a:spcPts val="600"/>
              </a:spcAft>
              <a:buAutoNum type="arabicParenBoth"/>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principle of autonomy: A credit by its nature is a separate transaction from the sale or the contract on which it may be based. </a:t>
            </a:r>
          </a:p>
          <a:p>
            <a:pPr marL="457200" lvl="0" indent="-457200">
              <a:lnSpc>
                <a:spcPts val="3000"/>
              </a:lnSpc>
              <a:spcAft>
                <a:spcPts val="600"/>
              </a:spcAft>
              <a:buAutoNum type="arabicParenBoth"/>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principle of strict compliance. </a:t>
            </a:r>
            <a:endParaRPr 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95409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Law and Practice in Letter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governing law: the ICC Uniform Customs and Practice of Documentary Credits (UCP600) revised in 2007.</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(3) Banks deal with documents and not with goods, services or performance to which the documents my relate.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(4) Banks undertake the payment first.</a:t>
            </a:r>
          </a:p>
          <a:p>
            <a:pPr marL="0" lvl="0" indent="0">
              <a:lnSpc>
                <a:spcPts val="3000"/>
              </a:lnSpc>
              <a:spcAft>
                <a:spcPts val="600"/>
              </a:spcAft>
              <a:buNone/>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(Case 6-6, 6-7, and 6-8)</a:t>
            </a:r>
          </a:p>
        </p:txBody>
      </p:sp>
    </p:spTree>
    <p:extLst>
      <p:ext uri="{BB962C8B-B14F-4D97-AF65-F5344CB8AC3E}">
        <p14:creationId xmlns:p14="http://schemas.microsoft.com/office/powerpoint/2010/main" val="1663826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There are four basic groupings of steps in the procedure: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(1) issuance, (2) amendment, (3) utilization and (4) settlement. </a:t>
            </a:r>
          </a:p>
        </p:txBody>
      </p:sp>
    </p:spTree>
    <p:extLst>
      <p:ext uri="{BB962C8B-B14F-4D97-AF65-F5344CB8AC3E}">
        <p14:creationId xmlns:p14="http://schemas.microsoft.com/office/powerpoint/2010/main" val="2007544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Opening a Documentary Credit</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buyer’s instructions to the issuing bank should be given in clear, profession wording, and should pertain only to documentation, not to the goods themselves.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content of the application form should contain the following information: Beneficiary, Amount of the Credit, Validity Period, Beneficiary’s Bank, Type of Payment Available, Desired Documents, Notify Address, Merchandise Description, Confirmation Order, etc. </a:t>
            </a:r>
          </a:p>
        </p:txBody>
      </p:sp>
    </p:spTree>
    <p:extLst>
      <p:ext uri="{BB962C8B-B14F-4D97-AF65-F5344CB8AC3E}">
        <p14:creationId xmlns:p14="http://schemas.microsoft.com/office/powerpoint/2010/main" val="351238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Amendment</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When the seller receives the documentary credit he must examine it closely to determine if the terms and conditions (1) reflect the agreement between the buyer and the seller, and (2) can be met within the time stipulated. </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Amendments must be authorized by the buyer and issued by the issuing bank to the seller through the same channel as the original documentary letter of credit. </a:t>
            </a:r>
          </a:p>
        </p:txBody>
      </p:sp>
    </p:spTree>
    <p:extLst>
      <p:ext uri="{BB962C8B-B14F-4D97-AF65-F5344CB8AC3E}">
        <p14:creationId xmlns:p14="http://schemas.microsoft.com/office/powerpoint/2010/main" val="3880537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Settlement</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Settlement refers to the process of payment of the beneficiary(-</a:t>
            </a:r>
            <a:r>
              <a:rPr lang="en-US" sz="2400" dirty="0" err="1">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ies</a:t>
            </a: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 to the credit after presentation of documents under the credit. </a:t>
            </a:r>
          </a:p>
          <a:p>
            <a:pPr marL="0" lvl="0" indent="0">
              <a:lnSpc>
                <a:spcPts val="3000"/>
              </a:lnSpc>
              <a:spcAft>
                <a:spcPts val="600"/>
              </a:spcAft>
              <a:buNone/>
              <a:defRPr/>
            </a:pPr>
            <a:endPar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1630680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Settlement</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Procedure of payment by L/C</a:t>
            </a:r>
          </a:p>
          <a:p>
            <a:pPr marL="457200" lvl="0" indent="-457200">
              <a:lnSpc>
                <a:spcPts val="3000"/>
              </a:lnSpc>
              <a:spcAft>
                <a:spcPts val="600"/>
              </a:spcAft>
              <a:buAutoNum type="arabicParenBoth"/>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The exporter and the importer conclude the sales contract and choose the L/C payment;</a:t>
            </a:r>
          </a:p>
          <a:p>
            <a:pPr marL="457200" lvl="0" indent="-457200">
              <a:lnSpc>
                <a:spcPts val="3000"/>
              </a:lnSpc>
              <a:spcAft>
                <a:spcPts val="600"/>
              </a:spcAft>
              <a:buAutoNum type="arabicParenBoth"/>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The importer applies for the L/C;</a:t>
            </a:r>
          </a:p>
          <a:p>
            <a:pPr marL="457200" lvl="0" indent="-457200">
              <a:lnSpc>
                <a:spcPts val="3000"/>
              </a:lnSpc>
              <a:spcAft>
                <a:spcPts val="600"/>
              </a:spcAft>
              <a:buAutoNum type="arabicParenBoth"/>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The issuing bank establishes the L/C</a:t>
            </a:r>
          </a:p>
        </p:txBody>
      </p:sp>
    </p:spTree>
    <p:extLst>
      <p:ext uri="{BB962C8B-B14F-4D97-AF65-F5344CB8AC3E}">
        <p14:creationId xmlns:p14="http://schemas.microsoft.com/office/powerpoint/2010/main" val="2638330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3332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Settlement</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Procedure of payment by L/C</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(4) The advising bank notices the exporter (beneficiary);</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(5) The exporter makes delivery and prepares for the documents;</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(6) The negotiating bank negotiates the drafts;</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(7) The negotiating bank dispatches documents to the issuing bank and asks for reimbursement;</a:t>
            </a:r>
          </a:p>
        </p:txBody>
      </p:sp>
    </p:spTree>
    <p:extLst>
      <p:ext uri="{BB962C8B-B14F-4D97-AF65-F5344CB8AC3E}">
        <p14:creationId xmlns:p14="http://schemas.microsoft.com/office/powerpoint/2010/main" val="2308907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Basic Documentary Credit Procedure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Settlement</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The Procedure of payment by L/C</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(8) The issuing bank accepts the documents and pays the negotiating bank;</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(9) The issuing bank sends payment notice to the buyer (applicant);</a:t>
            </a:r>
          </a:p>
          <a:p>
            <a:pPr marL="0" lvl="0" indent="0">
              <a:lnSpc>
                <a:spcPts val="3000"/>
              </a:lnSpc>
              <a:spcAft>
                <a:spcPts val="600"/>
              </a:spcAft>
              <a:buNone/>
              <a:defRPr/>
            </a:pPr>
            <a:r>
              <a:rPr lang="en-US" sz="2400" b="1" dirty="0">
                <a:solidFill>
                  <a:srgbClr val="0070C0"/>
                </a:solidFill>
                <a:latin typeface="Times New Roman" panose="02020603050405020304" pitchFamily="18" charset="0"/>
                <a:ea typeface="楷体_GB2312" panose="02010609030101010101" pitchFamily="49" charset="-122"/>
                <a:cs typeface="Times New Roman" panose="02020603050405020304" pitchFamily="18" charset="0"/>
              </a:rPr>
              <a:t>(10) The buyer reimburses the issuing bank.</a:t>
            </a:r>
          </a:p>
        </p:txBody>
      </p:sp>
    </p:spTree>
    <p:extLst>
      <p:ext uri="{BB962C8B-B14F-4D97-AF65-F5344CB8AC3E}">
        <p14:creationId xmlns:p14="http://schemas.microsoft.com/office/powerpoint/2010/main" val="27575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058DC14-E4D7-45F0-AABD-AE28BF1D0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677" y="2842741"/>
            <a:ext cx="4022771" cy="4022771"/>
          </a:xfrm>
          <a:prstGeom prst="rect">
            <a:avLst/>
          </a:prstGeom>
        </p:spPr>
      </p:pic>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Cash in advance is usually a wire transfer or a check. </a:t>
            </a:r>
          </a:p>
        </p:txBody>
      </p:sp>
      <p:pic>
        <p:nvPicPr>
          <p:cNvPr id="7" name="图片 6">
            <a:extLst>
              <a:ext uri="{FF2B5EF4-FFF2-40B4-BE49-F238E27FC236}">
                <a16:creationId xmlns:a16="http://schemas.microsoft.com/office/drawing/2014/main" id="{58BED1EA-90AE-4990-AE51-C5043EA9F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33" y="3536055"/>
            <a:ext cx="4971172" cy="2636145"/>
          </a:xfrm>
          <a:prstGeom prst="rect">
            <a:avLst/>
          </a:prstGeom>
        </p:spPr>
      </p:pic>
    </p:spTree>
    <p:extLst>
      <p:ext uri="{BB962C8B-B14F-4D97-AF65-F5344CB8AC3E}">
        <p14:creationId xmlns:p14="http://schemas.microsoft.com/office/powerpoint/2010/main" val="2980041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pic>
        <p:nvPicPr>
          <p:cNvPr id="5" name="图片 4">
            <a:extLst>
              <a:ext uri="{FF2B5EF4-FFF2-40B4-BE49-F238E27FC236}">
                <a16:creationId xmlns:a16="http://schemas.microsoft.com/office/drawing/2014/main" id="{B35F1165-B2D9-4CEC-B33C-A43BC30F7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 y="-1"/>
            <a:ext cx="11068812" cy="6863193"/>
          </a:xfrm>
          <a:prstGeom prst="rect">
            <a:avLst/>
          </a:prstGeom>
        </p:spPr>
      </p:pic>
    </p:spTree>
    <p:extLst>
      <p:ext uri="{BB962C8B-B14F-4D97-AF65-F5344CB8AC3E}">
        <p14:creationId xmlns:p14="http://schemas.microsoft.com/office/powerpoint/2010/main" val="1164218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pic>
        <p:nvPicPr>
          <p:cNvPr id="4" name="图片 3">
            <a:extLst>
              <a:ext uri="{FF2B5EF4-FFF2-40B4-BE49-F238E27FC236}">
                <a16:creationId xmlns:a16="http://schemas.microsoft.com/office/drawing/2014/main" id="{15BBE1B9-9ABB-4AA9-8AF9-70D53368B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6" y="106680"/>
            <a:ext cx="10992613" cy="6751320"/>
          </a:xfrm>
          <a:prstGeom prst="rect">
            <a:avLst/>
          </a:prstGeom>
        </p:spPr>
      </p:pic>
    </p:spTree>
    <p:extLst>
      <p:ext uri="{BB962C8B-B14F-4D97-AF65-F5344CB8AC3E}">
        <p14:creationId xmlns:p14="http://schemas.microsoft.com/office/powerpoint/2010/main" val="1108187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Types of Letters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Letters of credit can be quite flexible in the design and each is used for a specific purpose. Based on different classification methods, there are a number of different types of L/C which are listed in the following table. </a:t>
            </a:r>
          </a:p>
        </p:txBody>
      </p:sp>
    </p:spTree>
    <p:extLst>
      <p:ext uri="{BB962C8B-B14F-4D97-AF65-F5344CB8AC3E}">
        <p14:creationId xmlns:p14="http://schemas.microsoft.com/office/powerpoint/2010/main" val="1452998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86035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Types of Letters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E425A799-4119-451E-BACA-79853CF5D3DD}"/>
              </a:ext>
            </a:extLst>
          </p:cNvPr>
          <p:cNvGraphicFramePr>
            <a:graphicFrameLocks noGrp="1"/>
          </p:cNvGraphicFramePr>
          <p:nvPr>
            <p:extLst>
              <p:ext uri="{D42A27DB-BD31-4B8C-83A1-F6EECF244321}">
                <p14:modId xmlns:p14="http://schemas.microsoft.com/office/powerpoint/2010/main" val="221542426"/>
              </p:ext>
            </p:extLst>
          </p:nvPr>
        </p:nvGraphicFramePr>
        <p:xfrm>
          <a:off x="1069340" y="2910076"/>
          <a:ext cx="10053320" cy="2595880"/>
        </p:xfrm>
        <a:graphic>
          <a:graphicData uri="http://schemas.openxmlformats.org/drawingml/2006/table">
            <a:tbl>
              <a:tblPr firstRow="1" bandRow="1">
                <a:tableStyleId>{5C22544A-7EE6-4342-B048-85BDC9FD1C3A}</a:tableStyleId>
              </a:tblPr>
              <a:tblGrid>
                <a:gridCol w="4634343">
                  <a:extLst>
                    <a:ext uri="{9D8B030D-6E8A-4147-A177-3AD203B41FA5}">
                      <a16:colId xmlns:a16="http://schemas.microsoft.com/office/drawing/2014/main" val="1762619100"/>
                    </a:ext>
                  </a:extLst>
                </a:gridCol>
                <a:gridCol w="5418977">
                  <a:extLst>
                    <a:ext uri="{9D8B030D-6E8A-4147-A177-3AD203B41FA5}">
                      <a16:colId xmlns:a16="http://schemas.microsoft.com/office/drawing/2014/main" val="2812772837"/>
                    </a:ext>
                  </a:extLst>
                </a:gridCol>
              </a:tblGrid>
              <a:tr h="370840">
                <a:tc>
                  <a:txBody>
                    <a:bodyPr/>
                    <a:lstStyle/>
                    <a:p>
                      <a:pPr algn="ctr"/>
                      <a:r>
                        <a:rPr lang="en-US" altLang="zh-CN" dirty="0"/>
                        <a:t>Classification</a:t>
                      </a:r>
                      <a:endParaRPr lang="zh-CN" altLang="en-US" dirty="0"/>
                    </a:p>
                  </a:txBody>
                  <a:tcPr/>
                </a:tc>
                <a:tc>
                  <a:txBody>
                    <a:bodyPr/>
                    <a:lstStyle/>
                    <a:p>
                      <a:pPr algn="ctr"/>
                      <a:r>
                        <a:rPr lang="en-US" altLang="zh-CN" dirty="0"/>
                        <a:t>Types of Letters of Credit</a:t>
                      </a:r>
                      <a:endParaRPr lang="zh-CN" altLang="en-US" dirty="0"/>
                    </a:p>
                  </a:txBody>
                  <a:tcPr/>
                </a:tc>
                <a:extLst>
                  <a:ext uri="{0D108BD9-81ED-4DB2-BD59-A6C34878D82A}">
                    <a16:rowId xmlns:a16="http://schemas.microsoft.com/office/drawing/2014/main" val="76256396"/>
                  </a:ext>
                </a:extLst>
              </a:tr>
              <a:tr h="370840">
                <a:tc rowSpan="2">
                  <a:txBody>
                    <a:bodyPr/>
                    <a:lstStyle/>
                    <a:p>
                      <a:pPr algn="ctr"/>
                      <a:r>
                        <a:rPr lang="en-US" altLang="zh-CN" dirty="0"/>
                        <a:t>Whether the credit can be revoked</a:t>
                      </a:r>
                      <a:endParaRPr lang="zh-CN" altLang="en-US" dirty="0"/>
                    </a:p>
                  </a:txBody>
                  <a:tcPr anchor="ctr"/>
                </a:tc>
                <a:tc>
                  <a:txBody>
                    <a:bodyPr/>
                    <a:lstStyle/>
                    <a:p>
                      <a:pPr algn="ctr"/>
                      <a:r>
                        <a:rPr lang="en-US" altLang="zh-CN" dirty="0"/>
                        <a:t>Revocable L/C</a:t>
                      </a:r>
                      <a:endParaRPr lang="zh-CN" altLang="en-US" dirty="0"/>
                    </a:p>
                  </a:txBody>
                  <a:tcPr/>
                </a:tc>
                <a:extLst>
                  <a:ext uri="{0D108BD9-81ED-4DB2-BD59-A6C34878D82A}">
                    <a16:rowId xmlns:a16="http://schemas.microsoft.com/office/drawing/2014/main" val="1863903146"/>
                  </a:ext>
                </a:extLst>
              </a:tr>
              <a:tr h="370840">
                <a:tc vMerge="1">
                  <a:txBody>
                    <a:bodyPr/>
                    <a:lstStyle/>
                    <a:p>
                      <a:pPr algn="ctr"/>
                      <a:endParaRPr lang="zh-CN" altLang="en-US" dirty="0"/>
                    </a:p>
                  </a:txBody>
                  <a:tcPr/>
                </a:tc>
                <a:tc>
                  <a:txBody>
                    <a:bodyPr/>
                    <a:lstStyle/>
                    <a:p>
                      <a:pPr algn="ctr"/>
                      <a:r>
                        <a:rPr lang="en-US" altLang="zh-CN" dirty="0"/>
                        <a:t>Irrevocable L/C</a:t>
                      </a:r>
                      <a:endParaRPr lang="zh-CN" altLang="en-US" dirty="0"/>
                    </a:p>
                  </a:txBody>
                  <a:tcPr/>
                </a:tc>
                <a:extLst>
                  <a:ext uri="{0D108BD9-81ED-4DB2-BD59-A6C34878D82A}">
                    <a16:rowId xmlns:a16="http://schemas.microsoft.com/office/drawing/2014/main" val="767828380"/>
                  </a:ext>
                </a:extLst>
              </a:tr>
              <a:tr h="370840">
                <a:tc rowSpan="2">
                  <a:txBody>
                    <a:bodyPr/>
                    <a:lstStyle/>
                    <a:p>
                      <a:pPr algn="ctr"/>
                      <a:r>
                        <a:rPr lang="en-US" altLang="zh-CN" dirty="0"/>
                        <a:t>Whether confirmed by another bank</a:t>
                      </a:r>
                      <a:endParaRPr lang="zh-CN" altLang="en-US" dirty="0"/>
                    </a:p>
                  </a:txBody>
                  <a:tcPr anchor="ctr"/>
                </a:tc>
                <a:tc>
                  <a:txBody>
                    <a:bodyPr/>
                    <a:lstStyle/>
                    <a:p>
                      <a:pPr algn="ctr"/>
                      <a:r>
                        <a:rPr lang="en-US" altLang="zh-CN" dirty="0"/>
                        <a:t>Confirmed L/C</a:t>
                      </a:r>
                      <a:endParaRPr lang="zh-CN" altLang="en-US" dirty="0"/>
                    </a:p>
                  </a:txBody>
                  <a:tcPr/>
                </a:tc>
                <a:extLst>
                  <a:ext uri="{0D108BD9-81ED-4DB2-BD59-A6C34878D82A}">
                    <a16:rowId xmlns:a16="http://schemas.microsoft.com/office/drawing/2014/main" val="1316351427"/>
                  </a:ext>
                </a:extLst>
              </a:tr>
              <a:tr h="370840">
                <a:tc vMerge="1">
                  <a:txBody>
                    <a:bodyPr/>
                    <a:lstStyle/>
                    <a:p>
                      <a:pPr algn="ctr"/>
                      <a:endParaRPr lang="zh-CN" altLang="en-US" dirty="0"/>
                    </a:p>
                  </a:txBody>
                  <a:tcPr/>
                </a:tc>
                <a:tc>
                  <a:txBody>
                    <a:bodyPr/>
                    <a:lstStyle/>
                    <a:p>
                      <a:pPr algn="ctr"/>
                      <a:r>
                        <a:rPr lang="en-US" altLang="zh-CN" dirty="0"/>
                        <a:t>Unconfirmed L/C</a:t>
                      </a:r>
                      <a:endParaRPr lang="zh-CN" altLang="en-US" dirty="0"/>
                    </a:p>
                  </a:txBody>
                  <a:tcPr/>
                </a:tc>
                <a:extLst>
                  <a:ext uri="{0D108BD9-81ED-4DB2-BD59-A6C34878D82A}">
                    <a16:rowId xmlns:a16="http://schemas.microsoft.com/office/drawing/2014/main" val="3901419793"/>
                  </a:ext>
                </a:extLst>
              </a:tr>
              <a:tr h="370840">
                <a:tc rowSpan="2">
                  <a:txBody>
                    <a:bodyPr/>
                    <a:lstStyle/>
                    <a:p>
                      <a:pPr algn="ctr"/>
                      <a:r>
                        <a:rPr lang="en-US" altLang="zh-CN" dirty="0"/>
                        <a:t>According to the mode of availability</a:t>
                      </a:r>
                      <a:endParaRPr lang="zh-CN" altLang="en-US" dirty="0"/>
                    </a:p>
                  </a:txBody>
                  <a:tcPr anchor="ctr"/>
                </a:tc>
                <a:tc>
                  <a:txBody>
                    <a:bodyPr/>
                    <a:lstStyle/>
                    <a:p>
                      <a:pPr algn="ctr"/>
                      <a:r>
                        <a:rPr lang="en-US" altLang="zh-CN" dirty="0"/>
                        <a:t>Sight Payment L/C</a:t>
                      </a:r>
                      <a:endParaRPr lang="zh-CN" altLang="en-US" dirty="0"/>
                    </a:p>
                  </a:txBody>
                  <a:tcPr/>
                </a:tc>
                <a:extLst>
                  <a:ext uri="{0D108BD9-81ED-4DB2-BD59-A6C34878D82A}">
                    <a16:rowId xmlns:a16="http://schemas.microsoft.com/office/drawing/2014/main" val="2102264478"/>
                  </a:ext>
                </a:extLst>
              </a:tr>
              <a:tr h="370840">
                <a:tc vMerge="1">
                  <a:txBody>
                    <a:bodyPr/>
                    <a:lstStyle/>
                    <a:p>
                      <a:pPr algn="ctr"/>
                      <a:endParaRPr lang="zh-CN" altLang="en-US" dirty="0"/>
                    </a:p>
                  </a:txBody>
                  <a:tcPr/>
                </a:tc>
                <a:tc>
                  <a:txBody>
                    <a:bodyPr/>
                    <a:lstStyle/>
                    <a:p>
                      <a:pPr algn="ctr"/>
                      <a:r>
                        <a:rPr lang="en-US" altLang="zh-CN" dirty="0"/>
                        <a:t>Acceptance L/C</a:t>
                      </a:r>
                      <a:endParaRPr lang="zh-CN" altLang="en-US" dirty="0"/>
                    </a:p>
                  </a:txBody>
                  <a:tcPr/>
                </a:tc>
                <a:extLst>
                  <a:ext uri="{0D108BD9-81ED-4DB2-BD59-A6C34878D82A}">
                    <a16:rowId xmlns:a16="http://schemas.microsoft.com/office/drawing/2014/main" val="778374764"/>
                  </a:ext>
                </a:extLst>
              </a:tr>
            </a:tbl>
          </a:graphicData>
        </a:graphic>
      </p:graphicFrame>
    </p:spTree>
    <p:extLst>
      <p:ext uri="{BB962C8B-B14F-4D97-AF65-F5344CB8AC3E}">
        <p14:creationId xmlns:p14="http://schemas.microsoft.com/office/powerpoint/2010/main" val="1905855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86035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Types of Letters of Credit  </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E8AA27F-5FF5-45BA-8B42-9815D89DE499}"/>
              </a:ext>
            </a:extLst>
          </p:cNvPr>
          <p:cNvGraphicFramePr>
            <a:graphicFrameLocks noGrp="1"/>
          </p:cNvGraphicFramePr>
          <p:nvPr>
            <p:extLst>
              <p:ext uri="{D42A27DB-BD31-4B8C-83A1-F6EECF244321}">
                <p14:modId xmlns:p14="http://schemas.microsoft.com/office/powerpoint/2010/main" val="285628726"/>
              </p:ext>
            </p:extLst>
          </p:nvPr>
        </p:nvGraphicFramePr>
        <p:xfrm>
          <a:off x="1276539" y="2648054"/>
          <a:ext cx="9786796" cy="3337560"/>
        </p:xfrm>
        <a:graphic>
          <a:graphicData uri="http://schemas.openxmlformats.org/drawingml/2006/table">
            <a:tbl>
              <a:tblPr firstRow="1" bandRow="1">
                <a:tableStyleId>{5C22544A-7EE6-4342-B048-85BDC9FD1C3A}</a:tableStyleId>
              </a:tblPr>
              <a:tblGrid>
                <a:gridCol w="4893398">
                  <a:extLst>
                    <a:ext uri="{9D8B030D-6E8A-4147-A177-3AD203B41FA5}">
                      <a16:colId xmlns:a16="http://schemas.microsoft.com/office/drawing/2014/main" val="3233173180"/>
                    </a:ext>
                  </a:extLst>
                </a:gridCol>
                <a:gridCol w="4893398">
                  <a:extLst>
                    <a:ext uri="{9D8B030D-6E8A-4147-A177-3AD203B41FA5}">
                      <a16:colId xmlns:a16="http://schemas.microsoft.com/office/drawing/2014/main" val="1009460131"/>
                    </a:ext>
                  </a:extLst>
                </a:gridCol>
              </a:tblGrid>
              <a:tr h="370840">
                <a:tc>
                  <a:txBody>
                    <a:bodyPr/>
                    <a:lstStyle/>
                    <a:p>
                      <a:pPr algn="ctr"/>
                      <a:r>
                        <a:rPr lang="en-US" altLang="zh-CN" dirty="0"/>
                        <a:t>Classification</a:t>
                      </a:r>
                      <a:endParaRPr lang="zh-CN" altLang="en-US" dirty="0"/>
                    </a:p>
                  </a:txBody>
                  <a:tcPr/>
                </a:tc>
                <a:tc>
                  <a:txBody>
                    <a:bodyPr/>
                    <a:lstStyle/>
                    <a:p>
                      <a:pPr algn="ctr"/>
                      <a:r>
                        <a:rPr lang="en-US" altLang="zh-CN" dirty="0"/>
                        <a:t>Types of Letters of Credit</a:t>
                      </a:r>
                      <a:endParaRPr lang="zh-CN" altLang="en-US" dirty="0"/>
                    </a:p>
                  </a:txBody>
                  <a:tcPr/>
                </a:tc>
                <a:extLst>
                  <a:ext uri="{0D108BD9-81ED-4DB2-BD59-A6C34878D82A}">
                    <a16:rowId xmlns:a16="http://schemas.microsoft.com/office/drawing/2014/main" val="1346940966"/>
                  </a:ext>
                </a:extLst>
              </a:tr>
              <a:tr h="370840">
                <a:tc rowSpan="2">
                  <a:txBody>
                    <a:bodyPr/>
                    <a:lstStyle/>
                    <a:p>
                      <a:pPr algn="ctr"/>
                      <a:r>
                        <a:rPr lang="en-US" altLang="zh-CN" dirty="0"/>
                        <a:t>Whether the credit can be transferred</a:t>
                      </a:r>
                      <a:endParaRPr lang="zh-CN" altLang="en-US" dirty="0"/>
                    </a:p>
                  </a:txBody>
                  <a:tcPr anchor="ctr" anchorCtr="1"/>
                </a:tc>
                <a:tc>
                  <a:txBody>
                    <a:bodyPr/>
                    <a:lstStyle/>
                    <a:p>
                      <a:r>
                        <a:rPr lang="en-US" altLang="zh-CN" dirty="0"/>
                        <a:t>Transferable Credit</a:t>
                      </a:r>
                      <a:endParaRPr lang="zh-CN" altLang="en-US" dirty="0"/>
                    </a:p>
                  </a:txBody>
                  <a:tcPr anchor="ctr" anchorCtr="1"/>
                </a:tc>
                <a:extLst>
                  <a:ext uri="{0D108BD9-81ED-4DB2-BD59-A6C34878D82A}">
                    <a16:rowId xmlns:a16="http://schemas.microsoft.com/office/drawing/2014/main" val="3481635942"/>
                  </a:ext>
                </a:extLst>
              </a:tr>
              <a:tr h="370840">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Non-transferable Credit</a:t>
                      </a:r>
                      <a:endParaRPr lang="zh-CN" altLang="en-US" dirty="0"/>
                    </a:p>
                  </a:txBody>
                  <a:tcPr anchor="ctr" anchorCtr="1"/>
                </a:tc>
                <a:extLst>
                  <a:ext uri="{0D108BD9-81ED-4DB2-BD59-A6C34878D82A}">
                    <a16:rowId xmlns:a16="http://schemas.microsoft.com/office/drawing/2014/main" val="2046082746"/>
                  </a:ext>
                </a:extLst>
              </a:tr>
              <a:tr h="370840">
                <a:tc rowSpan="6">
                  <a:txBody>
                    <a:bodyPr/>
                    <a:lstStyle/>
                    <a:p>
                      <a:pPr algn="ctr"/>
                      <a:r>
                        <a:rPr lang="en-US" altLang="zh-CN" dirty="0"/>
                        <a:t>According to special function clauses added</a:t>
                      </a:r>
                      <a:endParaRPr lang="zh-CN" altLang="en-US" dirty="0"/>
                    </a:p>
                  </a:txBody>
                  <a:tcPr anchor="ctr" anchorCtr="1"/>
                </a:tc>
                <a:tc>
                  <a:txBody>
                    <a:bodyPr/>
                    <a:lstStyle/>
                    <a:p>
                      <a:r>
                        <a:rPr lang="en-US" altLang="zh-CN" dirty="0"/>
                        <a:t>Red Clause Credit</a:t>
                      </a:r>
                      <a:endParaRPr lang="zh-CN" altLang="en-US" dirty="0"/>
                    </a:p>
                  </a:txBody>
                  <a:tcPr anchor="ctr" anchorCtr="1"/>
                </a:tc>
                <a:extLst>
                  <a:ext uri="{0D108BD9-81ED-4DB2-BD59-A6C34878D82A}">
                    <a16:rowId xmlns:a16="http://schemas.microsoft.com/office/drawing/2014/main" val="798548782"/>
                  </a:ext>
                </a:extLst>
              </a:tr>
              <a:tr h="370840">
                <a:tc vMerge="1">
                  <a:txBody>
                    <a:bodyPr/>
                    <a:lstStyle/>
                    <a:p>
                      <a:endParaRPr lang="zh-CN" altLang="en-US" dirty="0"/>
                    </a:p>
                  </a:txBody>
                  <a:tcPr/>
                </a:tc>
                <a:tc>
                  <a:txBody>
                    <a:bodyPr/>
                    <a:lstStyle/>
                    <a:p>
                      <a:r>
                        <a:rPr lang="en-US" altLang="zh-CN" dirty="0"/>
                        <a:t>Green Clause Credit</a:t>
                      </a:r>
                      <a:endParaRPr lang="zh-CN" altLang="en-US" dirty="0"/>
                    </a:p>
                  </a:txBody>
                  <a:tcPr anchor="ctr" anchorCtr="1"/>
                </a:tc>
                <a:extLst>
                  <a:ext uri="{0D108BD9-81ED-4DB2-BD59-A6C34878D82A}">
                    <a16:rowId xmlns:a16="http://schemas.microsoft.com/office/drawing/2014/main" val="3491617860"/>
                  </a:ext>
                </a:extLst>
              </a:tr>
              <a:tr h="370840">
                <a:tc vMerge="1">
                  <a:txBody>
                    <a:bodyPr/>
                    <a:lstStyle/>
                    <a:p>
                      <a:endParaRPr lang="zh-CN" altLang="en-US" dirty="0"/>
                    </a:p>
                  </a:txBody>
                  <a:tcPr/>
                </a:tc>
                <a:tc>
                  <a:txBody>
                    <a:bodyPr/>
                    <a:lstStyle/>
                    <a:p>
                      <a:r>
                        <a:rPr lang="en-US" altLang="zh-CN" dirty="0"/>
                        <a:t>Standby Credit</a:t>
                      </a:r>
                      <a:endParaRPr lang="zh-CN" altLang="en-US" dirty="0"/>
                    </a:p>
                  </a:txBody>
                  <a:tcPr anchor="ctr" anchorCtr="1"/>
                </a:tc>
                <a:extLst>
                  <a:ext uri="{0D108BD9-81ED-4DB2-BD59-A6C34878D82A}">
                    <a16:rowId xmlns:a16="http://schemas.microsoft.com/office/drawing/2014/main" val="3094000378"/>
                  </a:ext>
                </a:extLst>
              </a:tr>
              <a:tr h="370840">
                <a:tc vMerge="1">
                  <a:txBody>
                    <a:bodyPr/>
                    <a:lstStyle/>
                    <a:p>
                      <a:endParaRPr lang="zh-CN" altLang="en-US" dirty="0"/>
                    </a:p>
                  </a:txBody>
                  <a:tcPr/>
                </a:tc>
                <a:tc>
                  <a:txBody>
                    <a:bodyPr/>
                    <a:lstStyle/>
                    <a:p>
                      <a:r>
                        <a:rPr lang="en-US" altLang="zh-CN" dirty="0"/>
                        <a:t>Back-Back Credit</a:t>
                      </a:r>
                      <a:endParaRPr lang="zh-CN" altLang="en-US" dirty="0"/>
                    </a:p>
                  </a:txBody>
                  <a:tcPr anchor="ctr" anchorCtr="1"/>
                </a:tc>
                <a:extLst>
                  <a:ext uri="{0D108BD9-81ED-4DB2-BD59-A6C34878D82A}">
                    <a16:rowId xmlns:a16="http://schemas.microsoft.com/office/drawing/2014/main" val="3141186548"/>
                  </a:ext>
                </a:extLst>
              </a:tr>
              <a:tr h="370840">
                <a:tc vMerge="1">
                  <a:txBody>
                    <a:bodyPr/>
                    <a:lstStyle/>
                    <a:p>
                      <a:endParaRPr lang="zh-CN" altLang="en-US" dirty="0"/>
                    </a:p>
                  </a:txBody>
                  <a:tcPr/>
                </a:tc>
                <a:tc>
                  <a:txBody>
                    <a:bodyPr/>
                    <a:lstStyle/>
                    <a:p>
                      <a:r>
                        <a:rPr lang="en-US" altLang="zh-CN" dirty="0"/>
                        <a:t>Reciprocal Credit</a:t>
                      </a:r>
                      <a:endParaRPr lang="zh-CN" altLang="en-US" dirty="0"/>
                    </a:p>
                  </a:txBody>
                  <a:tcPr anchor="ctr" anchorCtr="1"/>
                </a:tc>
                <a:extLst>
                  <a:ext uri="{0D108BD9-81ED-4DB2-BD59-A6C34878D82A}">
                    <a16:rowId xmlns:a16="http://schemas.microsoft.com/office/drawing/2014/main" val="2732689973"/>
                  </a:ext>
                </a:extLst>
              </a:tr>
              <a:tr h="370840">
                <a:tc vMerge="1">
                  <a:txBody>
                    <a:bodyPr/>
                    <a:lstStyle/>
                    <a:p>
                      <a:endParaRPr lang="zh-CN" altLang="en-US" dirty="0"/>
                    </a:p>
                  </a:txBody>
                  <a:tcPr/>
                </a:tc>
                <a:tc>
                  <a:txBody>
                    <a:bodyPr/>
                    <a:lstStyle/>
                    <a:p>
                      <a:r>
                        <a:rPr lang="en-US" altLang="zh-CN" dirty="0"/>
                        <a:t>Revolving Credit</a:t>
                      </a:r>
                      <a:endParaRPr lang="zh-CN" altLang="en-US" dirty="0"/>
                    </a:p>
                  </a:txBody>
                  <a:tcPr anchor="ctr" anchorCtr="1"/>
                </a:tc>
                <a:extLst>
                  <a:ext uri="{0D108BD9-81ED-4DB2-BD59-A6C34878D82A}">
                    <a16:rowId xmlns:a16="http://schemas.microsoft.com/office/drawing/2014/main" val="1203819850"/>
                  </a:ext>
                </a:extLst>
              </a:tr>
            </a:tbl>
          </a:graphicData>
        </a:graphic>
      </p:graphicFrame>
      <p:sp>
        <p:nvSpPr>
          <p:cNvPr id="8" name="内容占位符 17">
            <a:extLst>
              <a:ext uri="{FF2B5EF4-FFF2-40B4-BE49-F238E27FC236}">
                <a16:creationId xmlns:a16="http://schemas.microsoft.com/office/drawing/2014/main" id="{8ECA1856-61F6-4413-8288-0B09CA764E7B}"/>
              </a:ext>
            </a:extLst>
          </p:cNvPr>
          <p:cNvSpPr txBox="1">
            <a:spLocks/>
          </p:cNvSpPr>
          <p:nvPr/>
        </p:nvSpPr>
        <p:spPr>
          <a:xfrm>
            <a:off x="541610" y="5803265"/>
            <a:ext cx="11043838" cy="99588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solidFill>
                <a:latin typeface="Times New Roman" panose="02020603050405020304" pitchFamily="18" charset="0"/>
                <a:ea typeface="楷体_GB2312" panose="02010609030101010101" pitchFamily="49" charset="-122"/>
                <a:cs typeface="Times New Roman" panose="02020603050405020304" pitchFamily="18" charset="0"/>
              </a:rPr>
              <a:t>(Case 6-9)</a:t>
            </a:r>
          </a:p>
        </p:txBody>
      </p:sp>
    </p:spTree>
    <p:extLst>
      <p:ext uri="{BB962C8B-B14F-4D97-AF65-F5344CB8AC3E}">
        <p14:creationId xmlns:p14="http://schemas.microsoft.com/office/powerpoint/2010/main" val="4281765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Electronic Applications for Documentary Credits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Buyers install software in their office PCs that enable them to fill out an application and send it via modem to the bank processing centers. Electronic applications enable the repeat letter of credit applicant faster turnaround and cut paperwork for the bank. </a:t>
            </a:r>
          </a:p>
        </p:txBody>
      </p:sp>
    </p:spTree>
    <p:extLst>
      <p:ext uri="{BB962C8B-B14F-4D97-AF65-F5344CB8AC3E}">
        <p14:creationId xmlns:p14="http://schemas.microsoft.com/office/powerpoint/2010/main" val="1422484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Electronic Applications for Documentary Credits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Fraud</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Many of the opportunities for fraud center around the fact that banks deal in documents and not goods, and therefore the seller has the opportunity for presenting fraudulent documents.   </a:t>
            </a:r>
          </a:p>
        </p:txBody>
      </p:sp>
    </p:spTree>
    <p:extLst>
      <p:ext uri="{BB962C8B-B14F-4D97-AF65-F5344CB8AC3E}">
        <p14:creationId xmlns:p14="http://schemas.microsoft.com/office/powerpoint/2010/main" val="158294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Letters of Credit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041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Electronic Applications for Documentary Credits</a:t>
            </a:r>
          </a:p>
          <a:p>
            <a:pPr marL="0" lvl="0" indent="0">
              <a:lnSpc>
                <a:spcPts val="3000"/>
              </a:lnSpc>
              <a:spcAft>
                <a:spcPts val="600"/>
              </a:spcAft>
              <a:buNone/>
              <a:defRPr/>
            </a:pPr>
            <a:endParaRPr lang="en-US" sz="2400" dirty="0">
              <a:latin typeface="楷体_GB2312" panose="02010609030101010101" pitchFamily="49" charset="-122"/>
              <a:ea typeface="楷体_GB2312" panose="02010609030101010101" pitchFamily="49" charset="-122"/>
              <a:cs typeface="Times New Roman" panose="02020603050405020304" pitchFamily="18" charset="0"/>
            </a:endParaRP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Payment Clause</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Barriers to Electronic Payments: trust and security.</a:t>
            </a:r>
          </a:p>
          <a:p>
            <a:pPr marL="0" lvl="0" indent="0">
              <a:lnSpc>
                <a:spcPts val="3000"/>
              </a:lnSpc>
              <a:spcAft>
                <a:spcPts val="600"/>
              </a:spcAft>
              <a:buNone/>
              <a:defRPr/>
            </a:pPr>
            <a:r>
              <a:rPr lang="en-US" sz="2400" dirty="0">
                <a:solidFill>
                  <a:schemeClr val="tx1"/>
                </a:solidFill>
                <a:latin typeface="Times New Roman" panose="02020603050405020304" pitchFamily="18" charset="0"/>
                <a:ea typeface="楷体_GB2312" panose="02010609030101010101" pitchFamily="49" charset="-122"/>
                <a:cs typeface="Times New Roman" panose="02020603050405020304" pitchFamily="18" charset="0"/>
              </a:rPr>
              <a:t>As trust and security issues a re resolved – as they continue to be each day – companies around the world will add the software tools required to conduct their business on-line. </a:t>
            </a:r>
          </a:p>
        </p:txBody>
      </p:sp>
    </p:spTree>
    <p:extLst>
      <p:ext uri="{BB962C8B-B14F-4D97-AF65-F5344CB8AC3E}">
        <p14:creationId xmlns:p14="http://schemas.microsoft.com/office/powerpoint/2010/main" val="990600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EE6A9EB-4603-403C-A048-5654292E9404}"/>
              </a:ext>
            </a:extLst>
          </p:cNvPr>
          <p:cNvSpPr>
            <a:spLocks noGrp="1"/>
          </p:cNvSpPr>
          <p:nvPr>
            <p:ph type="dt" sz="half" idx="10"/>
          </p:nvPr>
        </p:nvSpPr>
        <p:spPr/>
        <p:txBody>
          <a:bodyPr/>
          <a:lstStyle/>
          <a:p>
            <a:fld id="{19A3AD68-F42A-48A8-9ABE-74ED2FBC67C6}" type="datetime1">
              <a:rPr lang="zh-CN" altLang="en-US"/>
              <a:pPr/>
              <a:t>2020/10/27</a:t>
            </a:fld>
            <a:endParaRPr lang="en-US" altLang="ko-KR"/>
          </a:p>
        </p:txBody>
      </p:sp>
      <p:sp>
        <p:nvSpPr>
          <p:cNvPr id="6" name="灯片编号占位符 5">
            <a:extLst>
              <a:ext uri="{FF2B5EF4-FFF2-40B4-BE49-F238E27FC236}">
                <a16:creationId xmlns:a16="http://schemas.microsoft.com/office/drawing/2014/main" id="{C947AD1D-FAA1-423D-B1FD-716F6905CE76}"/>
              </a:ext>
            </a:extLst>
          </p:cNvPr>
          <p:cNvSpPr>
            <a:spLocks noGrp="1"/>
          </p:cNvSpPr>
          <p:nvPr>
            <p:ph type="sldNum" sz="quarter" idx="12"/>
          </p:nvPr>
        </p:nvSpPr>
        <p:spPr/>
        <p:txBody>
          <a:bodyPr/>
          <a:lstStyle/>
          <a:p>
            <a:fld id="{85B868A9-0E04-434E-9C8F-1073A006DF94}" type="slidenum">
              <a:rPr lang="en-US" altLang="ko-KR"/>
              <a:pPr/>
              <a:t>68</a:t>
            </a:fld>
            <a:endParaRPr lang="en-US" altLang="ko-KR"/>
          </a:p>
        </p:txBody>
      </p:sp>
      <p:sp>
        <p:nvSpPr>
          <p:cNvPr id="25603" name="Rectangle 3">
            <a:extLst>
              <a:ext uri="{FF2B5EF4-FFF2-40B4-BE49-F238E27FC236}">
                <a16:creationId xmlns:a16="http://schemas.microsoft.com/office/drawing/2014/main" id="{F114A31C-ECFE-4CA3-8E94-348D0947C788}"/>
              </a:ext>
            </a:extLst>
          </p:cNvPr>
          <p:cNvSpPr>
            <a:spLocks noGrp="1" noChangeArrowheads="1"/>
          </p:cNvSpPr>
          <p:nvPr>
            <p:ph type="body" idx="1"/>
          </p:nvPr>
        </p:nvSpPr>
        <p:spPr>
          <a:xfrm>
            <a:off x="2209800" y="1752600"/>
            <a:ext cx="7772400" cy="1892300"/>
          </a:xfrm>
        </p:spPr>
        <p:txBody>
          <a:bodyPr/>
          <a:lstStyle/>
          <a:p>
            <a:pPr algn="ctr">
              <a:buFontTx/>
              <a:buNone/>
            </a:pPr>
            <a:r>
              <a:rPr lang="en-US" altLang="zh-CN" sz="5400">
                <a:solidFill>
                  <a:schemeClr val="tx2"/>
                </a:solidFill>
                <a:latin typeface="Arial Black" panose="020B0A04020102020204" pitchFamily="34" charset="0"/>
              </a:rPr>
              <a:t>The End</a:t>
            </a:r>
          </a:p>
        </p:txBody>
      </p:sp>
      <p:sp>
        <p:nvSpPr>
          <p:cNvPr id="25604" name="WordArt 4">
            <a:extLst>
              <a:ext uri="{FF2B5EF4-FFF2-40B4-BE49-F238E27FC236}">
                <a16:creationId xmlns:a16="http://schemas.microsoft.com/office/drawing/2014/main" id="{820B4303-18D9-48B8-AD2F-9023FF769845}"/>
              </a:ext>
            </a:extLst>
          </p:cNvPr>
          <p:cNvSpPr>
            <a:spLocks noChangeArrowheads="1" noChangeShapeType="1" noTextEdit="1"/>
          </p:cNvSpPr>
          <p:nvPr/>
        </p:nvSpPr>
        <p:spPr bwMode="gray">
          <a:xfrm>
            <a:off x="4151313" y="3357564"/>
            <a:ext cx="4248150" cy="1296987"/>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Black" panose="020B0A04020102020204" pitchFamily="34" charset="0"/>
              </a:rPr>
              <a:t>Thanks!</a:t>
            </a:r>
            <a:endParaRPr lang="en-US"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Although an international wire transfer is more costly, it is often preferred because it is speedy and does not bear the danger of the check not being honored. The check can be a disadvantage if the exchange rate has changed significantly by the time it arrives, clears and is credited. For wire transfers the seller must provide clear routing instructions in writing to the buyer or the buyer’s agent.  </a:t>
            </a:r>
          </a:p>
        </p:txBody>
      </p:sp>
    </p:spTree>
    <p:extLst>
      <p:ext uri="{BB962C8B-B14F-4D97-AF65-F5344CB8AC3E}">
        <p14:creationId xmlns:p14="http://schemas.microsoft.com/office/powerpoint/2010/main" val="105386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dirty="0">
                <a:latin typeface="Times New Roman" panose="02020603050405020304" pitchFamily="18" charset="0"/>
                <a:ea typeface="微软雅黑" panose="020B0503020204020204" pitchFamily="34" charset="-122"/>
                <a:cs typeface="Times New Roman" panose="02020603050405020304" pitchFamily="18" charset="0"/>
              </a:rPr>
              <a:t>Remittance</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 is an act of transmitting money, bills, or the like, to a distant place, as in satisfaction of a demand, or in discharge of an obligation. </a:t>
            </a:r>
          </a:p>
          <a:p>
            <a:pPr marL="0" lvl="0" indent="0">
              <a:lnSpc>
                <a:spcPts val="3000"/>
              </a:lnSpc>
              <a:spcAft>
                <a:spcPts val="600"/>
              </a:spcAft>
              <a:buNone/>
              <a:defRPr/>
            </a:pPr>
            <a:endParaRPr 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lvl="0" indent="0">
              <a:lnSpc>
                <a:spcPts val="3000"/>
              </a:lnSpc>
              <a:spcAft>
                <a:spcPts val="600"/>
              </a:spcAft>
              <a:buNone/>
              <a:defRPr/>
            </a:pPr>
            <a:endParaRPr 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9720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Payment Options</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Payment in advance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Times New Roman" panose="02020603050405020304" pitchFamily="18" charset="0"/>
                <a:ea typeface="微软雅黑" panose="020B0503020204020204" pitchFamily="34" charset="-122"/>
                <a:cs typeface="Times New Roman" panose="02020603050405020304" pitchFamily="18" charset="0"/>
              </a:rPr>
              <a:t>There are three types of remittance: (1) Mail Transfer (M/T), (2) Telegraph Transfer (T/T), (3) Demand Draft (D/D).</a:t>
            </a:r>
          </a:p>
          <a:p>
            <a:pPr marL="0" lvl="0" indent="0">
              <a:lnSpc>
                <a:spcPts val="3000"/>
              </a:lnSpc>
              <a:spcAft>
                <a:spcPts val="600"/>
              </a:spcAft>
              <a:buNone/>
              <a:defRPr/>
            </a:pPr>
            <a:endParaRPr 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30447871"/>
      </p:ext>
    </p:extLst>
  </p:cSld>
  <p:clrMapOvr>
    <a:masterClrMapping/>
  </p:clrMapOvr>
</p:sld>
</file>

<file path=ppt/theme/theme1.xml><?xml version="1.0" encoding="utf-8"?>
<a:theme xmlns:a="http://schemas.openxmlformats.org/drawingml/2006/main" name="欢迎文档">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4332_TF10001108" id="{21247EBA-36EF-4F8B-BD4D-320415D1000C}" vid="{E7B7BECC-7318-4CD9-B03C-F0859BBEE683}"/>
    </a:ext>
  </a:extLst>
</a:theme>
</file>

<file path=ppt/theme/theme2.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欢迎使用 PowerPoint</Template>
  <TotalTime>3512</TotalTime>
  <Words>3705</Words>
  <Application>Microsoft Office PowerPoint</Application>
  <PresentationFormat>Widescreen</PresentationFormat>
  <Paragraphs>412</Paragraphs>
  <Slides>68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仿宋_GB2312</vt:lpstr>
      <vt:lpstr>华文新魏</vt:lpstr>
      <vt:lpstr>楷体_GB2312</vt:lpstr>
      <vt:lpstr>微软雅黑</vt:lpstr>
      <vt:lpstr>Arial</vt:lpstr>
      <vt:lpstr>Arial Black</vt:lpstr>
      <vt:lpstr>Segoe UI</vt:lpstr>
      <vt:lpstr>Times New Roman</vt:lpstr>
      <vt:lpstr>欢迎文档</vt:lpstr>
      <vt:lpstr>ITP - Chapter 6</vt:lpstr>
      <vt:lpstr>Clearing the Ground</vt:lpstr>
      <vt:lpstr>Clearing the Ground</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1 – Payment Options</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2 – Bills of Exchange</vt:lpstr>
      <vt:lpstr>Section 3 – Documentary Collections</vt:lpstr>
      <vt:lpstr>Section 3 – Documentary Collections</vt:lpstr>
      <vt:lpstr>Section 3 – Documentary Collections</vt:lpstr>
      <vt:lpstr>Section 3 – Documentary Collections</vt:lpstr>
      <vt:lpstr>Case 18 (6-4) </vt:lpstr>
      <vt:lpstr>Section 3 – Documentary Collections</vt:lpstr>
      <vt:lpstr>Section 3 – Documentary Collections</vt:lpstr>
      <vt:lpstr>Section 3 – Documentary Collections</vt:lpstr>
      <vt:lpstr>Section 3 – Documentary Collections</vt:lpstr>
      <vt:lpstr>Section 3 – Documentary Collections</vt:lpstr>
      <vt:lpstr>Section 4 – Letters of Credit</vt:lpstr>
      <vt:lpstr>Section 4 – Letters of Credit</vt:lpstr>
      <vt:lpstr>Section 4 – Letters of Credit</vt:lpstr>
      <vt:lpstr>Section 4 – Letters of Credit</vt:lpstr>
      <vt:lpstr>Case 19 (6-5)</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Section 4 – Letters of Credit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欢迎使用 PowerPoint</dc:title>
  <dc:creator>Liu Larry</dc:creator>
  <cp:keywords/>
  <cp:lastModifiedBy>Liu Larry</cp:lastModifiedBy>
  <cp:revision>204</cp:revision>
  <dcterms:created xsi:type="dcterms:W3CDTF">2018-08-13T02:33:48Z</dcterms:created>
  <dcterms:modified xsi:type="dcterms:W3CDTF">2020-10-26T23:57:37Z</dcterms:modified>
  <cp:version/>
</cp:coreProperties>
</file>